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73" r:id="rId3"/>
    <p:sldId id="257" r:id="rId4"/>
    <p:sldId id="270" r:id="rId5"/>
    <p:sldId id="259" r:id="rId6"/>
    <p:sldId id="272" r:id="rId7"/>
    <p:sldId id="261" r:id="rId8"/>
    <p:sldId id="266" r:id="rId9"/>
    <p:sldId id="269" r:id="rId10"/>
    <p:sldId id="275" r:id="rId11"/>
    <p:sldId id="274" r:id="rId12"/>
    <p:sldId id="271" r:id="rId13"/>
  </p:sldIdLst>
  <p:sldSz cx="6858000" cy="9906000" type="A4"/>
  <p:notesSz cx="6807200"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OSTNAME" initials="H" lastIdx="11" clrIdx="0"/>
  <p:cmAuthor id="1" name="KAWAI Masao" initials="KM" lastIdx="4" clrIdx="1">
    <p:extLst>
      <p:ext uri="{19B8F6BF-5375-455C-9EA6-DF929625EA0E}">
        <p15:presenceInfo xmlns:p15="http://schemas.microsoft.com/office/powerpoint/2012/main" userId="1cefd600794aa624" providerId="Windows Live"/>
      </p:ext>
    </p:extLst>
  </p:cmAuthor>
  <p:cmAuthor id="2" name="古井 まどか" initials="古井" lastIdx="5" clrIdx="2">
    <p:extLst>
      <p:ext uri="{19B8F6BF-5375-455C-9EA6-DF929625EA0E}">
        <p15:presenceInfo xmlns:p15="http://schemas.microsoft.com/office/powerpoint/2012/main" userId="S-1-5-21-1820203244-1599634536-1264475144-4822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FFFFFF"/>
    <a:srgbClr val="FF6600"/>
    <a:srgbClr val="004C88"/>
    <a:srgbClr val="E4E4E4"/>
    <a:srgbClr val="0075BA"/>
    <a:srgbClr val="1B973A"/>
    <a:srgbClr val="D6A600"/>
    <a:srgbClr val="F5A20B"/>
    <a:srgbClr val="C50E2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63" autoAdjust="0"/>
    <p:restoredTop sz="96050" autoAdjust="0"/>
  </p:normalViewPr>
  <p:slideViewPr>
    <p:cSldViewPr snapToGrid="0" snapToObjects="1">
      <p:cViewPr varScale="1">
        <p:scale>
          <a:sx n="57" d="100"/>
          <a:sy n="57" d="100"/>
        </p:scale>
        <p:origin x="2664" y="67"/>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4"/>
            <a:ext cx="2950375" cy="497367"/>
          </a:xfrm>
          <a:prstGeom prst="rect">
            <a:avLst/>
          </a:prstGeom>
        </p:spPr>
        <p:txBody>
          <a:bodyPr vert="horz" lIns="92209" tIns="46105" rIns="92209" bIns="461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2" y="4"/>
            <a:ext cx="2950374" cy="497367"/>
          </a:xfrm>
          <a:prstGeom prst="rect">
            <a:avLst/>
          </a:prstGeom>
        </p:spPr>
        <p:txBody>
          <a:bodyPr vert="horz" lIns="92209" tIns="46105" rIns="92209" bIns="46105" rtlCol="0"/>
          <a:lstStyle>
            <a:lvl1pPr algn="r">
              <a:defRPr sz="1200"/>
            </a:lvl1pPr>
          </a:lstStyle>
          <a:p>
            <a:fld id="{427E57F3-DA07-47E6-A7A9-063C6EDE36BD}" type="datetimeFigureOut">
              <a:rPr kumimoji="1" lang="ja-JP" altLang="en-US" smtClean="0"/>
              <a:t>2026/4/30</a:t>
            </a:fld>
            <a:endParaRPr kumimoji="1" lang="ja-JP" altLang="en-US"/>
          </a:p>
        </p:txBody>
      </p:sp>
      <p:sp>
        <p:nvSpPr>
          <p:cNvPr id="4" name="フッター プレースホルダー 3"/>
          <p:cNvSpPr>
            <a:spLocks noGrp="1"/>
          </p:cNvSpPr>
          <p:nvPr>
            <p:ph type="ftr" sz="quarter" idx="2"/>
          </p:nvPr>
        </p:nvSpPr>
        <p:spPr>
          <a:xfrm>
            <a:off x="2" y="9440372"/>
            <a:ext cx="2950375" cy="497366"/>
          </a:xfrm>
          <a:prstGeom prst="rect">
            <a:avLst/>
          </a:prstGeom>
        </p:spPr>
        <p:txBody>
          <a:bodyPr vert="horz" lIns="92209" tIns="46105" rIns="92209" bIns="461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2" y="9440372"/>
            <a:ext cx="2950374" cy="497366"/>
          </a:xfrm>
          <a:prstGeom prst="rect">
            <a:avLst/>
          </a:prstGeom>
        </p:spPr>
        <p:txBody>
          <a:bodyPr vert="horz" lIns="92209" tIns="46105" rIns="92209" bIns="46105" rtlCol="0" anchor="b"/>
          <a:lstStyle>
            <a:lvl1pPr algn="r">
              <a:defRPr sz="1200"/>
            </a:lvl1pPr>
          </a:lstStyle>
          <a:p>
            <a:fld id="{92FC23E1-33CA-4064-B440-9A3027BAF1F3}" type="slidenum">
              <a:rPr kumimoji="1" lang="ja-JP" altLang="en-US" smtClean="0"/>
              <a:t>‹#›</a:t>
            </a:fld>
            <a:endParaRPr kumimoji="1" lang="ja-JP" altLang="en-US"/>
          </a:p>
        </p:txBody>
      </p:sp>
    </p:spTree>
    <p:extLst>
      <p:ext uri="{BB962C8B-B14F-4D97-AF65-F5344CB8AC3E}">
        <p14:creationId xmlns:p14="http://schemas.microsoft.com/office/powerpoint/2010/main" val="18927462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50375" cy="498966"/>
          </a:xfrm>
          <a:prstGeom prst="rect">
            <a:avLst/>
          </a:prstGeom>
        </p:spPr>
        <p:txBody>
          <a:bodyPr vert="horz" lIns="92221" tIns="46111" rIns="92221" bIns="461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21" tIns="46111" rIns="92221" bIns="46111" rtlCol="0"/>
          <a:lstStyle>
            <a:lvl1pPr algn="r">
              <a:defRPr sz="1200"/>
            </a:lvl1pPr>
          </a:lstStyle>
          <a:p>
            <a:fld id="{C5F52D91-CA32-4FB2-BAE4-500DB7984FB6}" type="datetimeFigureOut">
              <a:rPr kumimoji="1" lang="ja-JP" altLang="en-US" smtClean="0"/>
              <a:t>2026/4/30</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2800"/>
          </a:xfrm>
          <a:prstGeom prst="rect">
            <a:avLst/>
          </a:prstGeom>
          <a:noFill/>
          <a:ln w="12700">
            <a:solidFill>
              <a:prstClr val="black"/>
            </a:solidFill>
          </a:ln>
        </p:spPr>
        <p:txBody>
          <a:bodyPr vert="horz" lIns="92221" tIns="46111" rIns="92221" bIns="46111" rtlCol="0" anchor="ctr"/>
          <a:lstStyle/>
          <a:p>
            <a:endParaRPr lang="ja-JP" altLang="en-US"/>
          </a:p>
        </p:txBody>
      </p:sp>
      <p:sp>
        <p:nvSpPr>
          <p:cNvPr id="5" name="ノート プレースホルダー 4"/>
          <p:cNvSpPr>
            <a:spLocks noGrp="1"/>
          </p:cNvSpPr>
          <p:nvPr>
            <p:ph type="body" sz="quarter" idx="3"/>
          </p:nvPr>
        </p:nvSpPr>
        <p:spPr>
          <a:xfrm>
            <a:off x="680241" y="4783357"/>
            <a:ext cx="5446723" cy="3913364"/>
          </a:xfrm>
          <a:prstGeom prst="rect">
            <a:avLst/>
          </a:prstGeom>
        </p:spPr>
        <p:txBody>
          <a:bodyPr vert="horz" lIns="92221" tIns="46111" rIns="92221" bIns="461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3"/>
            <a:ext cx="2950375" cy="498966"/>
          </a:xfrm>
          <a:prstGeom prst="rect">
            <a:avLst/>
          </a:prstGeom>
        </p:spPr>
        <p:txBody>
          <a:bodyPr vert="horz" lIns="92221" tIns="46111" rIns="92221" bIns="461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3"/>
            <a:ext cx="2950374" cy="498966"/>
          </a:xfrm>
          <a:prstGeom prst="rect">
            <a:avLst/>
          </a:prstGeom>
        </p:spPr>
        <p:txBody>
          <a:bodyPr vert="horz" lIns="92221" tIns="46111" rIns="92221" bIns="46111" rtlCol="0" anchor="b"/>
          <a:lstStyle>
            <a:lvl1pPr algn="r">
              <a:defRPr sz="1200"/>
            </a:lvl1pPr>
          </a:lstStyle>
          <a:p>
            <a:fld id="{56E15EAE-B1F4-48A2-8C7B-F8C574F6DE98}" type="slidenum">
              <a:rPr kumimoji="1" lang="ja-JP" altLang="en-US" smtClean="0"/>
              <a:t>‹#›</a:t>
            </a:fld>
            <a:endParaRPr kumimoji="1" lang="ja-JP" altLang="en-US"/>
          </a:p>
        </p:txBody>
      </p:sp>
    </p:spTree>
    <p:extLst>
      <p:ext uri="{BB962C8B-B14F-4D97-AF65-F5344CB8AC3E}">
        <p14:creationId xmlns:p14="http://schemas.microsoft.com/office/powerpoint/2010/main" val="8633287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資料３</a:t>
            </a:r>
          </a:p>
        </p:txBody>
      </p:sp>
      <p:sp>
        <p:nvSpPr>
          <p:cNvPr id="4" name="スライド番号プレースホルダー 3"/>
          <p:cNvSpPr>
            <a:spLocks noGrp="1"/>
          </p:cNvSpPr>
          <p:nvPr>
            <p:ph type="sldNum" sz="quarter" idx="5"/>
          </p:nvPr>
        </p:nvSpPr>
        <p:spPr/>
        <p:txBody>
          <a:bodyPr/>
          <a:lstStyle/>
          <a:p>
            <a:fld id="{56E15EAE-B1F4-48A2-8C7B-F8C574F6DE98}" type="slidenum">
              <a:rPr kumimoji="1" lang="ja-JP" altLang="en-US" smtClean="0"/>
              <a:t>1</a:t>
            </a:fld>
            <a:endParaRPr kumimoji="1" lang="ja-JP" altLang="en-US"/>
          </a:p>
        </p:txBody>
      </p:sp>
    </p:spTree>
    <p:extLst>
      <p:ext uri="{BB962C8B-B14F-4D97-AF65-F5344CB8AC3E}">
        <p14:creationId xmlns:p14="http://schemas.microsoft.com/office/powerpoint/2010/main" val="1851435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6E15EAE-B1F4-48A2-8C7B-F8C574F6DE98}" type="slidenum">
              <a:rPr kumimoji="1" lang="ja-JP" altLang="en-US" smtClean="0"/>
              <a:t>3</a:t>
            </a:fld>
            <a:endParaRPr kumimoji="1" lang="ja-JP" altLang="en-US"/>
          </a:p>
        </p:txBody>
      </p:sp>
    </p:spTree>
    <p:extLst>
      <p:ext uri="{BB962C8B-B14F-4D97-AF65-F5344CB8AC3E}">
        <p14:creationId xmlns:p14="http://schemas.microsoft.com/office/powerpoint/2010/main" val="3668709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6E15EAE-B1F4-48A2-8C7B-F8C574F6DE98}" type="slidenum">
              <a:rPr kumimoji="1" lang="ja-JP" altLang="en-US" smtClean="0"/>
              <a:t>4</a:t>
            </a:fld>
            <a:endParaRPr kumimoji="1" lang="ja-JP" altLang="en-US"/>
          </a:p>
        </p:txBody>
      </p:sp>
    </p:spTree>
    <p:extLst>
      <p:ext uri="{BB962C8B-B14F-4D97-AF65-F5344CB8AC3E}">
        <p14:creationId xmlns:p14="http://schemas.microsoft.com/office/powerpoint/2010/main" val="302119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6E15EAE-B1F4-48A2-8C7B-F8C574F6DE98}" type="slidenum">
              <a:rPr kumimoji="1" lang="ja-JP" altLang="en-US" smtClean="0"/>
              <a:t>7</a:t>
            </a:fld>
            <a:endParaRPr kumimoji="1" lang="ja-JP" altLang="en-US"/>
          </a:p>
        </p:txBody>
      </p:sp>
    </p:spTree>
    <p:extLst>
      <p:ext uri="{BB962C8B-B14F-4D97-AF65-F5344CB8AC3E}">
        <p14:creationId xmlns:p14="http://schemas.microsoft.com/office/powerpoint/2010/main" val="3992586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6E15EAE-B1F4-48A2-8C7B-F8C574F6DE98}" type="slidenum">
              <a:rPr kumimoji="1" lang="ja-JP" altLang="en-US" smtClean="0"/>
              <a:t>11</a:t>
            </a:fld>
            <a:endParaRPr kumimoji="1" lang="ja-JP" altLang="en-US"/>
          </a:p>
        </p:txBody>
      </p:sp>
    </p:spTree>
    <p:extLst>
      <p:ext uri="{BB962C8B-B14F-4D97-AF65-F5344CB8AC3E}">
        <p14:creationId xmlns:p14="http://schemas.microsoft.com/office/powerpoint/2010/main" val="1404021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223615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1224356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1"/>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43219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31C6E0-6192-5D95-3550-CF31099E34A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3FB4A98-4BD4-B38D-6579-BD2C0240B22F}"/>
              </a:ext>
            </a:extLst>
          </p:cNvPr>
          <p:cNvSpPr>
            <a:spLocks noGrp="1"/>
          </p:cNvSpPr>
          <p:nvPr>
            <p:ph type="dt" sz="half" idx="10"/>
          </p:nvPr>
        </p:nvSpPr>
        <p:spPr/>
        <p:txBody>
          <a:bodyPr/>
          <a:lstStyle/>
          <a:p>
            <a:fld id="{918A3AD1-FA38-2947-B8E4-D4C46C15D83C}" type="datetimeFigureOut">
              <a:rPr lang="ja-JP" altLang="en-US" smtClean="0"/>
              <a:pPr/>
              <a:t>2026/4/30</a:t>
            </a:fld>
            <a:endParaRPr lang="ja-JP" altLang="en-US" dirty="0"/>
          </a:p>
        </p:txBody>
      </p:sp>
      <p:sp>
        <p:nvSpPr>
          <p:cNvPr id="4" name="フッター プレースホルダー 3">
            <a:extLst>
              <a:ext uri="{FF2B5EF4-FFF2-40B4-BE49-F238E27FC236}">
                <a16:creationId xmlns:a16="http://schemas.microsoft.com/office/drawing/2014/main" id="{AC999DF6-2E1E-E9EB-0A08-0E446BBB0989}"/>
              </a:ext>
            </a:extLst>
          </p:cNvPr>
          <p:cNvSpPr>
            <a:spLocks noGrp="1"/>
          </p:cNvSpPr>
          <p:nvPr>
            <p:ph type="ftr" sz="quarter" idx="11"/>
          </p:nvPr>
        </p:nvSpPr>
        <p:spPr/>
        <p:txBody>
          <a:bodyPr/>
          <a:lstStyle/>
          <a:p>
            <a:endParaRPr lang="ja-JP" altLang="en-US" dirty="0"/>
          </a:p>
        </p:txBody>
      </p:sp>
      <p:sp>
        <p:nvSpPr>
          <p:cNvPr id="5" name="スライド番号プレースホルダー 4">
            <a:extLst>
              <a:ext uri="{FF2B5EF4-FFF2-40B4-BE49-F238E27FC236}">
                <a16:creationId xmlns:a16="http://schemas.microsoft.com/office/drawing/2014/main" id="{C00C677E-E249-7822-C9F9-47A558E6FCE7}"/>
              </a:ext>
            </a:extLst>
          </p:cNvPr>
          <p:cNvSpPr>
            <a:spLocks noGrp="1"/>
          </p:cNvSpPr>
          <p:nvPr>
            <p:ph type="sldNum" sz="quarter" idx="12"/>
          </p:nvPr>
        </p:nvSpPr>
        <p:spPr/>
        <p:txBody>
          <a:bodyPr/>
          <a:lstStyle/>
          <a:p>
            <a:fld id="{64BC7879-FD8E-BC4A-B241-878FF3AE809F}" type="slidenum">
              <a:rPr lang="ja-JP" altLang="en-US" smtClean="0"/>
              <a:pPr/>
              <a:t>‹#›</a:t>
            </a:fld>
            <a:endParaRPr lang="ja-JP" altLang="en-US" dirty="0"/>
          </a:p>
        </p:txBody>
      </p:sp>
      <p:sp>
        <p:nvSpPr>
          <p:cNvPr id="7" name="テキスト プレースホルダー 6">
            <a:extLst>
              <a:ext uri="{FF2B5EF4-FFF2-40B4-BE49-F238E27FC236}">
                <a16:creationId xmlns:a16="http://schemas.microsoft.com/office/drawing/2014/main" id="{93E53450-79EC-9F44-A92E-A2C702195A6D}"/>
              </a:ext>
            </a:extLst>
          </p:cNvPr>
          <p:cNvSpPr>
            <a:spLocks noGrp="1"/>
          </p:cNvSpPr>
          <p:nvPr>
            <p:ph type="body" sz="quarter" idx="13"/>
          </p:nvPr>
        </p:nvSpPr>
        <p:spPr>
          <a:xfrm>
            <a:off x="439166" y="5327650"/>
            <a:ext cx="5382514" cy="2255838"/>
          </a:xfrm>
        </p:spPr>
        <p:txBody>
          <a:bodyPr/>
          <a:lstStyle>
            <a:lvl1pPr marL="514350" indent="-514350">
              <a:buAutoNum type="arabicParenBoth"/>
              <a:defRPr/>
            </a:lvl1pPr>
            <a:lvl2pPr marL="971550" indent="-514350">
              <a:buFont typeface="+mj-lt"/>
              <a:buAutoNum type="arabicPeriod"/>
              <a:defRPr/>
            </a:lvl2pPr>
            <a:lvl3pPr marL="1371600" indent="-457200">
              <a:buAutoNum type="arabicParenBoth"/>
              <a:defRPr/>
            </a:lvl3pPr>
            <a:lvl4pPr marL="1371600" indent="0">
              <a:buNone/>
              <a:defRPr/>
            </a:lvl4pPr>
          </a:lstStyle>
          <a:p>
            <a:pPr lvl="0"/>
            <a:r>
              <a:rPr kumimoji="1" lang="ja-JP" altLang="en-US" dirty="0"/>
              <a:t>マスター テキストの書式設定</a:t>
            </a:r>
            <a:endParaRPr kumimoji="1" lang="en-US" altLang="ja-JP" dirty="0"/>
          </a:p>
          <a:p>
            <a:pPr lvl="0"/>
            <a:r>
              <a:rPr kumimoji="1" lang="en-US" altLang="ja-JP" dirty="0"/>
              <a:t>D</a:t>
            </a:r>
          </a:p>
          <a:p>
            <a:pPr lvl="0"/>
            <a:endParaRPr kumimoji="1" lang="en-US" altLang="ja-JP" dirty="0"/>
          </a:p>
          <a:p>
            <a:pPr lvl="0"/>
            <a:endParaRPr kumimoji="1" lang="ja-JP" altLang="en-US" dirty="0"/>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endParaRPr kumimoji="1" lang="en-US" altLang="ja-JP" dirty="0"/>
          </a:p>
          <a:p>
            <a:pPr lvl="2"/>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1253755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3626020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3130026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344930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2"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2"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3939793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2554152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106062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8"/>
            <a:ext cx="3833812"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3604947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18A3AD1-FA38-2947-B8E4-D4C46C15D83C}" type="datetimeFigureOut">
              <a:rPr kumimoji="1" lang="ja-JP" altLang="en-US" smtClean="0"/>
              <a:t>2026/4/30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BC7879-FD8E-BC4A-B241-878FF3AE809F}" type="slidenum">
              <a:rPr kumimoji="1" lang="ja-JP" altLang="en-US" smtClean="0"/>
              <a:t>‹#›</a:t>
            </a:fld>
            <a:endParaRPr kumimoji="1" lang="ja-JP" altLang="en-US"/>
          </a:p>
        </p:txBody>
      </p:sp>
    </p:spTree>
    <p:extLst>
      <p:ext uri="{BB962C8B-B14F-4D97-AF65-F5344CB8AC3E}">
        <p14:creationId xmlns:p14="http://schemas.microsoft.com/office/powerpoint/2010/main" val="2596259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342900" y="9181397"/>
            <a:ext cx="1600200" cy="527403"/>
          </a:xfrm>
          <a:prstGeom prst="rect">
            <a:avLst/>
          </a:prstGeom>
        </p:spPr>
        <p:txBody>
          <a:bodyPr vert="horz" lIns="91440" tIns="45720" rIns="91440" bIns="45720" rtlCol="0" anchor="ctr"/>
          <a:lstStyle>
            <a:lvl1pPr algn="l">
              <a:defRPr sz="1200">
                <a:solidFill>
                  <a:schemeClr val="tx1">
                    <a:tint val="75000"/>
                  </a:schemeClr>
                </a:solidFill>
                <a:ea typeface="A-OTF 新ゴ Pro R"/>
              </a:defRPr>
            </a:lvl1pPr>
          </a:lstStyle>
          <a:p>
            <a:fld id="{918A3AD1-FA38-2947-B8E4-D4C46C15D83C}" type="datetimeFigureOut">
              <a:rPr lang="ja-JP" altLang="en-US" smtClean="0"/>
              <a:pPr/>
              <a:t>2026/4/30</a:t>
            </a:fld>
            <a:endParaRPr lang="ja-JP" altLang="en-US" dirty="0"/>
          </a:p>
        </p:txBody>
      </p:sp>
      <p:sp>
        <p:nvSpPr>
          <p:cNvPr id="5" name="フッター プレースホルダー 4"/>
          <p:cNvSpPr>
            <a:spLocks noGrp="1"/>
          </p:cNvSpPr>
          <p:nvPr>
            <p:ph type="ftr" sz="quarter" idx="3"/>
          </p:nvPr>
        </p:nvSpPr>
        <p:spPr>
          <a:xfrm>
            <a:off x="2343150" y="9181397"/>
            <a:ext cx="2171700" cy="527403"/>
          </a:xfrm>
          <a:prstGeom prst="rect">
            <a:avLst/>
          </a:prstGeom>
        </p:spPr>
        <p:txBody>
          <a:bodyPr vert="horz" lIns="91440" tIns="45720" rIns="91440" bIns="45720" rtlCol="0" anchor="ctr"/>
          <a:lstStyle>
            <a:lvl1pPr algn="ctr">
              <a:defRPr sz="1200">
                <a:solidFill>
                  <a:schemeClr val="tx1">
                    <a:tint val="75000"/>
                  </a:schemeClr>
                </a:solidFill>
                <a:ea typeface="A-OTF 新ゴ Pro R"/>
              </a:defRPr>
            </a:lvl1pPr>
          </a:lstStyle>
          <a:p>
            <a:endParaRPr lang="ja-JP" altLang="en-US" dirty="0"/>
          </a:p>
        </p:txBody>
      </p:sp>
      <p:sp>
        <p:nvSpPr>
          <p:cNvPr id="6" name="スライド番号プレースホルダー 5"/>
          <p:cNvSpPr>
            <a:spLocks noGrp="1"/>
          </p:cNvSpPr>
          <p:nvPr>
            <p:ph type="sldNum" sz="quarter" idx="4"/>
          </p:nvPr>
        </p:nvSpPr>
        <p:spPr>
          <a:xfrm>
            <a:off x="4914900" y="9181397"/>
            <a:ext cx="1600200" cy="527403"/>
          </a:xfrm>
          <a:prstGeom prst="rect">
            <a:avLst/>
          </a:prstGeom>
        </p:spPr>
        <p:txBody>
          <a:bodyPr vert="horz" lIns="91440" tIns="45720" rIns="91440" bIns="45720" rtlCol="0" anchor="ctr"/>
          <a:lstStyle>
            <a:lvl1pPr algn="r">
              <a:defRPr sz="1200">
                <a:solidFill>
                  <a:schemeClr val="tx1">
                    <a:tint val="75000"/>
                  </a:schemeClr>
                </a:solidFill>
                <a:ea typeface="A-OTF 新ゴ Pro R"/>
              </a:defRPr>
            </a:lvl1pPr>
          </a:lstStyle>
          <a:p>
            <a:fld id="{64BC7879-FD8E-BC4A-B241-878FF3AE809F}" type="slidenum">
              <a:rPr lang="ja-JP" altLang="en-US" smtClean="0"/>
              <a:pPr/>
              <a:t>‹#›</a:t>
            </a:fld>
            <a:endParaRPr lang="ja-JP" altLang="en-US" dirty="0"/>
          </a:p>
        </p:txBody>
      </p:sp>
    </p:spTree>
    <p:extLst>
      <p:ext uri="{BB962C8B-B14F-4D97-AF65-F5344CB8AC3E}">
        <p14:creationId xmlns:p14="http://schemas.microsoft.com/office/powerpoint/2010/main" val="3163753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kumimoji="1" sz="4400" kern="1200">
          <a:solidFill>
            <a:schemeClr val="tx1"/>
          </a:solidFill>
          <a:latin typeface="+mj-lt"/>
          <a:ea typeface="A-OTF 新ゴ Pro R"/>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A-OTF 新ゴ Pro R"/>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A-OTF 新ゴ Pro R"/>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A-OTF 新ゴ Pro R"/>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A-OTF 新ゴ Pro R"/>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A-OTF 新ゴ Pro R"/>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6.xml.rels><?xml version="1.0" encoding="UTF-8" standalone="yes"?>
<Relationships xmlns="http://schemas.openxmlformats.org/package/2006/relationships"><Relationship Id="rId2" Type="http://schemas.openxmlformats.org/officeDocument/2006/relationships/hyperlink" Target="https://www.osaka-marathon.com/2026/charity/2027recruit/"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svg"/><Relationship Id="rId1" Type="http://schemas.openxmlformats.org/officeDocument/2006/relationships/slideLayout" Target="../slideLayouts/slideLayout1.xml"/><Relationship Id="rId4" Type="http://schemas.openxmlformats.org/officeDocument/2006/relationships/image" Target="../media/image22.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367294" y="4763906"/>
            <a:ext cx="2954655" cy="646331"/>
          </a:xfrm>
          <a:prstGeom prst="rect">
            <a:avLst/>
          </a:prstGeom>
        </p:spPr>
        <p:txBody>
          <a:bodyPr wrap="none">
            <a:spAutoFit/>
          </a:bodyPr>
          <a:lstStyle/>
          <a:p>
            <a:r>
              <a:rPr lang="ja-JP" altLang="en-US" dirty="0">
                <a:latin typeface="メイリオ" panose="020B0604030504040204" pitchFamily="50" charset="-128"/>
                <a:ea typeface="メイリオ" panose="020B0604030504040204" pitchFamily="50" charset="-128"/>
                <a:cs typeface="A-OTF 新ゴ Pro DB"/>
              </a:rPr>
              <a:t>チャリティ寄附先団体</a:t>
            </a:r>
            <a:endParaRPr lang="en-US" altLang="ja-JP" dirty="0">
              <a:latin typeface="メイリオ" panose="020B0604030504040204" pitchFamily="50" charset="-128"/>
              <a:ea typeface="メイリオ" panose="020B0604030504040204" pitchFamily="50" charset="-128"/>
              <a:cs typeface="A-OTF 新ゴ Pro DB"/>
            </a:endParaRPr>
          </a:p>
          <a:p>
            <a:r>
              <a:rPr lang="ja-JP" altLang="en-US" dirty="0">
                <a:latin typeface="メイリオ" panose="020B0604030504040204" pitchFamily="50" charset="-128"/>
                <a:ea typeface="メイリオ" panose="020B0604030504040204" pitchFamily="50" charset="-128"/>
                <a:cs typeface="A-OTF 新ゴ Pro DB"/>
              </a:rPr>
              <a:t>（チャリティパートナー）</a:t>
            </a:r>
          </a:p>
        </p:txBody>
      </p:sp>
      <p:grpSp>
        <p:nvGrpSpPr>
          <p:cNvPr id="2" name="図形グループ 1"/>
          <p:cNvGrpSpPr/>
          <p:nvPr/>
        </p:nvGrpSpPr>
        <p:grpSpPr>
          <a:xfrm>
            <a:off x="6227958" y="57932"/>
            <a:ext cx="266700" cy="9748460"/>
            <a:chOff x="6094608" y="575092"/>
            <a:chExt cx="266700" cy="9001204"/>
          </a:xfrm>
        </p:grpSpPr>
        <p:pic>
          <p:nvPicPr>
            <p:cNvPr id="5" name="図 4"/>
            <p:cNvPicPr>
              <a:picLocks noChangeAspect="1"/>
            </p:cNvPicPr>
            <p:nvPr/>
          </p:nvPicPr>
          <p:blipFill>
            <a:blip r:embed="rId3"/>
            <a:stretch>
              <a:fillRect/>
            </a:stretch>
          </p:blipFill>
          <p:spPr>
            <a:xfrm>
              <a:off x="6094608" y="575092"/>
              <a:ext cx="266700" cy="3759200"/>
            </a:xfrm>
            <a:prstGeom prst="rect">
              <a:avLst/>
            </a:prstGeom>
          </p:spPr>
        </p:pic>
        <p:pic>
          <p:nvPicPr>
            <p:cNvPr id="6" name="図 5"/>
            <p:cNvPicPr>
              <a:picLocks noChangeAspect="1"/>
            </p:cNvPicPr>
            <p:nvPr/>
          </p:nvPicPr>
          <p:blipFill>
            <a:blip r:embed="rId3"/>
            <a:stretch>
              <a:fillRect/>
            </a:stretch>
          </p:blipFill>
          <p:spPr>
            <a:xfrm>
              <a:off x="6094608" y="5817096"/>
              <a:ext cx="266700" cy="3759200"/>
            </a:xfrm>
            <a:prstGeom prst="rect">
              <a:avLst/>
            </a:prstGeom>
          </p:spPr>
        </p:pic>
      </p:grpSp>
      <p:sp>
        <p:nvSpPr>
          <p:cNvPr id="9" name="テキスト ボックス 8"/>
          <p:cNvSpPr txBox="1"/>
          <p:nvPr/>
        </p:nvSpPr>
        <p:spPr>
          <a:xfrm>
            <a:off x="3363769" y="4407768"/>
            <a:ext cx="1912703" cy="307777"/>
          </a:xfrm>
          <a:prstGeom prst="rect">
            <a:avLst/>
          </a:prstGeom>
          <a:noFill/>
        </p:spPr>
        <p:txBody>
          <a:bodyPr wrap="none" rtlCol="0">
            <a:spAutoFit/>
          </a:bodyPr>
          <a:lstStyle/>
          <a:p>
            <a:r>
              <a:rPr lang="ja-JP" altLang="en-US" sz="1400" dirty="0">
                <a:latin typeface="メイリオ" panose="020B0604030504040204" pitchFamily="50" charset="-128"/>
                <a:ea typeface="メイリオ" panose="020B0604030504040204" pitchFamily="50" charset="-128"/>
                <a:cs typeface="A-OTF 新ゴ Pro R"/>
              </a:rPr>
              <a:t>大阪マラソン２０２</a:t>
            </a:r>
            <a:r>
              <a:rPr lang="en-US" altLang="ja-JP" sz="1400" dirty="0">
                <a:latin typeface="メイリオ" panose="020B0604030504040204" pitchFamily="50" charset="-128"/>
                <a:ea typeface="メイリオ" panose="020B0604030504040204" pitchFamily="50" charset="-128"/>
                <a:cs typeface="A-OTF 新ゴ Pro R"/>
              </a:rPr>
              <a:t>7</a:t>
            </a:r>
            <a:endParaRPr kumimoji="1" lang="ja-JP" altLang="en-US" sz="1400" dirty="0">
              <a:latin typeface="メイリオ" panose="020B0604030504040204" pitchFamily="50" charset="-128"/>
              <a:ea typeface="メイリオ" panose="020B0604030504040204" pitchFamily="50" charset="-128"/>
              <a:cs typeface="A-OTF 新ゴ Pro R"/>
            </a:endParaRPr>
          </a:p>
        </p:txBody>
      </p:sp>
      <p:grpSp>
        <p:nvGrpSpPr>
          <p:cNvPr id="7" name="図形グループ 6"/>
          <p:cNvGrpSpPr/>
          <p:nvPr/>
        </p:nvGrpSpPr>
        <p:grpSpPr>
          <a:xfrm>
            <a:off x="3583241" y="5394624"/>
            <a:ext cx="2778067" cy="309406"/>
            <a:chOff x="3439999" y="5222724"/>
            <a:chExt cx="3054659" cy="313185"/>
          </a:xfrm>
        </p:grpSpPr>
        <p:sp>
          <p:nvSpPr>
            <p:cNvPr id="10" name="テキスト ボックス 9"/>
            <p:cNvSpPr txBox="1"/>
            <p:nvPr/>
          </p:nvSpPr>
          <p:spPr>
            <a:xfrm>
              <a:off x="4440133" y="5255527"/>
              <a:ext cx="1054388" cy="280382"/>
            </a:xfrm>
            <a:prstGeom prst="rect">
              <a:avLst/>
            </a:prstGeom>
            <a:noFill/>
          </p:spPr>
          <p:txBody>
            <a:bodyPr wrap="none" rtlCol="0" anchor="ctr">
              <a:spAutoFit/>
            </a:bodyPr>
            <a:lstStyle/>
            <a:p>
              <a:pPr algn="ctr"/>
              <a:r>
                <a:rPr lang="ja-JP" altLang="en-US" sz="1200" dirty="0">
                  <a:latin typeface="メイリオ" panose="020B0604030504040204" pitchFamily="50" charset="-128"/>
                  <a:ea typeface="メイリオ" panose="020B0604030504040204" pitchFamily="50" charset="-128"/>
                </a:rPr>
                <a:t>募 集 要 項</a:t>
              </a:r>
              <a:endParaRPr kumimoji="1" lang="ja-JP" altLang="en-US" sz="1200" dirty="0">
                <a:latin typeface="メイリオ" panose="020B0604030504040204" pitchFamily="50" charset="-128"/>
                <a:ea typeface="メイリオ" panose="020B0604030504040204" pitchFamily="50" charset="-128"/>
              </a:endParaRPr>
            </a:p>
          </p:txBody>
        </p:sp>
        <p:sp>
          <p:nvSpPr>
            <p:cNvPr id="3" name="正方形/長方形 2"/>
            <p:cNvSpPr/>
            <p:nvPr/>
          </p:nvSpPr>
          <p:spPr>
            <a:xfrm>
              <a:off x="3439999" y="5222724"/>
              <a:ext cx="3054659" cy="307777"/>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grpSp>
      <p:sp>
        <p:nvSpPr>
          <p:cNvPr id="11" name="正方形/長方形 10">
            <a:extLst>
              <a:ext uri="{FF2B5EF4-FFF2-40B4-BE49-F238E27FC236}">
                <a16:creationId xmlns:a16="http://schemas.microsoft.com/office/drawing/2014/main" id="{AE367903-8CFC-AACB-0792-308C600BAF23}"/>
              </a:ext>
            </a:extLst>
          </p:cNvPr>
          <p:cNvSpPr/>
          <p:nvPr/>
        </p:nvSpPr>
        <p:spPr>
          <a:xfrm>
            <a:off x="1656604" y="8343900"/>
            <a:ext cx="3421380" cy="113538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r>
              <a:rPr kumimoji="1" lang="ja-JP" altLang="en-US" dirty="0">
                <a:solidFill>
                  <a:schemeClr val="tx1"/>
                </a:solidFill>
                <a:latin typeface="メイリオ" panose="020B0604030504040204" pitchFamily="50" charset="-128"/>
                <a:ea typeface="メイリオ" panose="020B0604030504040204" pitchFamily="50" charset="-128"/>
              </a:rPr>
              <a:t>令和</a:t>
            </a:r>
            <a:r>
              <a:rPr kumimoji="1" lang="en-US" altLang="ja-JP" dirty="0">
                <a:solidFill>
                  <a:schemeClr val="tx1"/>
                </a:solidFill>
                <a:latin typeface="メイリオ" panose="020B0604030504040204" pitchFamily="50" charset="-128"/>
                <a:ea typeface="メイリオ" panose="020B0604030504040204" pitchFamily="50" charset="-128"/>
              </a:rPr>
              <a:t>8</a:t>
            </a:r>
            <a:r>
              <a:rPr kumimoji="1" lang="ja-JP" altLang="en-US" dirty="0">
                <a:solidFill>
                  <a:schemeClr val="tx1"/>
                </a:solidFill>
                <a:latin typeface="メイリオ" panose="020B0604030504040204" pitchFamily="50" charset="-128"/>
                <a:ea typeface="メイリオ" panose="020B0604030504040204" pitchFamily="50" charset="-128"/>
              </a:rPr>
              <a:t>年５月</a:t>
            </a:r>
            <a:endParaRPr kumimoji="1" lang="en-US" altLang="ja-JP" dirty="0">
              <a:solidFill>
                <a:schemeClr val="tx1"/>
              </a:solidFill>
              <a:latin typeface="メイリオ" panose="020B0604030504040204" pitchFamily="50" charset="-128"/>
              <a:ea typeface="メイリオ" panose="020B0604030504040204" pitchFamily="50" charset="-128"/>
            </a:endParaRPr>
          </a:p>
          <a:p>
            <a:endParaRPr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dirty="0">
                <a:solidFill>
                  <a:schemeClr val="tx1"/>
                </a:solidFill>
                <a:latin typeface="メイリオ" panose="020B0604030504040204" pitchFamily="50" charset="-128"/>
                <a:ea typeface="メイリオ" panose="020B0604030504040204" pitchFamily="50" charset="-128"/>
              </a:rPr>
              <a:t>大阪マラソン組織委員会事務局</a:t>
            </a:r>
          </a:p>
        </p:txBody>
      </p:sp>
    </p:spTree>
    <p:extLst>
      <p:ext uri="{BB962C8B-B14F-4D97-AF65-F5344CB8AC3E}">
        <p14:creationId xmlns:p14="http://schemas.microsoft.com/office/powerpoint/2010/main" val="670564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854471" y="1712097"/>
            <a:ext cx="5570432" cy="3316536"/>
          </a:xfrm>
          <a:prstGeom prst="rect">
            <a:avLst/>
          </a:prstGeom>
          <a:solidFill>
            <a:schemeClr val="bg1"/>
          </a:solidFill>
          <a:ln>
            <a:solidFill>
              <a:schemeClr val="tx1">
                <a:lumMod val="65000"/>
                <a:lumOff val="3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grpSp>
        <p:nvGrpSpPr>
          <p:cNvPr id="4" name="グループ化 3">
            <a:extLst>
              <a:ext uri="{FF2B5EF4-FFF2-40B4-BE49-F238E27FC236}">
                <a16:creationId xmlns:a16="http://schemas.microsoft.com/office/drawing/2014/main" id="{06A38998-6F91-49B2-6301-7DD521C8EA78}"/>
              </a:ext>
            </a:extLst>
          </p:cNvPr>
          <p:cNvGrpSpPr/>
          <p:nvPr/>
        </p:nvGrpSpPr>
        <p:grpSpPr>
          <a:xfrm>
            <a:off x="854614" y="1476470"/>
            <a:ext cx="5570432" cy="332808"/>
            <a:chOff x="854614" y="1687291"/>
            <a:chExt cx="5570432" cy="332808"/>
          </a:xfrm>
        </p:grpSpPr>
        <p:sp>
          <p:nvSpPr>
            <p:cNvPr id="3" name="正方形/長方形 2"/>
            <p:cNvSpPr/>
            <p:nvPr/>
          </p:nvSpPr>
          <p:spPr>
            <a:xfrm>
              <a:off x="854614" y="1687291"/>
              <a:ext cx="5570432" cy="318310"/>
            </a:xfrm>
            <a:prstGeom prst="rect">
              <a:avLst/>
            </a:prstGeom>
            <a:solidFill>
              <a:schemeClr val="tx1">
                <a:lumMod val="65000"/>
                <a:lumOff val="35000"/>
              </a:schemeClr>
            </a:solidFill>
            <a:ln>
              <a:solidFill>
                <a:schemeClr val="tx1">
                  <a:lumMod val="65000"/>
                  <a:lumOff val="3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961409" y="1758489"/>
              <a:ext cx="3076483" cy="261610"/>
            </a:xfrm>
            <a:prstGeom prst="rect">
              <a:avLst/>
            </a:prstGeom>
            <a:noFill/>
          </p:spPr>
          <p:txBody>
            <a:bodyPr wrap="none" rtlCol="0" anchor="ctr">
              <a:spAutoFit/>
            </a:bodyPr>
            <a:lstStyle/>
            <a:p>
              <a:r>
                <a:rPr lang="ja-JP" altLang="en-US" sz="1100" dirty="0">
                  <a:solidFill>
                    <a:schemeClr val="bg1"/>
                  </a:solidFill>
                  <a:latin typeface="メイリオ" panose="020B0604030504040204" pitchFamily="50" charset="-128"/>
                  <a:ea typeface="メイリオ" panose="020B0604030504040204" pitchFamily="50" charset="-128"/>
                </a:rPr>
                <a:t>大阪マラソン</a:t>
              </a:r>
              <a:r>
                <a:rPr lang="en-US" altLang="ja-JP" sz="1100" dirty="0">
                  <a:solidFill>
                    <a:schemeClr val="bg1"/>
                  </a:solidFill>
                  <a:latin typeface="メイリオ" panose="020B0604030504040204" pitchFamily="50" charset="-128"/>
                  <a:ea typeface="メイリオ" panose="020B0604030504040204" pitchFamily="50" charset="-128"/>
                </a:rPr>
                <a:t>2027</a:t>
              </a:r>
              <a:r>
                <a:rPr lang="ja-JP" altLang="en-US" sz="1100" dirty="0">
                  <a:solidFill>
                    <a:schemeClr val="bg1"/>
                  </a:solidFill>
                  <a:latin typeface="メイリオ" panose="020B0604030504040204" pitchFamily="50" charset="-128"/>
                  <a:ea typeface="メイリオ" panose="020B0604030504040204" pitchFamily="50" charset="-128"/>
                </a:rPr>
                <a:t>寄附金の配分方法（概要）</a:t>
              </a:r>
              <a:endParaRPr kumimoji="1" lang="ja-JP" altLang="en-US" sz="1100" dirty="0">
                <a:solidFill>
                  <a:schemeClr val="bg1"/>
                </a:solidFill>
                <a:latin typeface="メイリオ" panose="020B0604030504040204" pitchFamily="50" charset="-128"/>
                <a:ea typeface="メイリオ" panose="020B0604030504040204" pitchFamily="50" charset="-128"/>
                <a:cs typeface="A-OTF 新ゴ Pro R"/>
              </a:endParaRPr>
            </a:p>
          </p:txBody>
        </p:sp>
      </p:grpSp>
      <p:sp>
        <p:nvSpPr>
          <p:cNvPr id="26" name="テキスト ボックス 25"/>
          <p:cNvSpPr txBox="1"/>
          <p:nvPr/>
        </p:nvSpPr>
        <p:spPr>
          <a:xfrm>
            <a:off x="476251" y="1223830"/>
            <a:ext cx="5354192" cy="261610"/>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rPr>
              <a:t>チャリティプログラム</a:t>
            </a:r>
            <a:r>
              <a:rPr lang="ja-JP" altLang="en-US" sz="1100" dirty="0">
                <a:latin typeface="メイリオ" panose="020B0604030504040204" pitchFamily="50" charset="-128"/>
                <a:ea typeface="メイリオ" panose="020B0604030504040204" pitchFamily="50" charset="-128"/>
              </a:rPr>
              <a:t>による寄附金は、以下のように配分されます</a:t>
            </a:r>
            <a:r>
              <a:rPr lang="ja-JP" altLang="ja-JP" sz="1100" dirty="0">
                <a:latin typeface="メイリオ" panose="020B0604030504040204" pitchFamily="50" charset="-128"/>
                <a:ea typeface="メイリオ" panose="020B0604030504040204" pitchFamily="50" charset="-128"/>
              </a:rPr>
              <a:t>。</a:t>
            </a:r>
            <a:endParaRPr lang="en-US" altLang="ja-JP" sz="1100" dirty="0">
              <a:latin typeface="メイリオ" panose="020B0604030504040204" pitchFamily="50" charset="-128"/>
              <a:ea typeface="メイリオ" panose="020B0604030504040204" pitchFamily="50" charset="-128"/>
            </a:endParaRPr>
          </a:p>
        </p:txBody>
      </p:sp>
      <p:grpSp>
        <p:nvGrpSpPr>
          <p:cNvPr id="19" name="図形グループ 18"/>
          <p:cNvGrpSpPr/>
          <p:nvPr/>
        </p:nvGrpSpPr>
        <p:grpSpPr>
          <a:xfrm>
            <a:off x="182626" y="9542451"/>
            <a:ext cx="6531616" cy="250600"/>
            <a:chOff x="170415" y="9530240"/>
            <a:chExt cx="6531616" cy="250600"/>
          </a:xfrm>
        </p:grpSpPr>
        <p:cxnSp>
          <p:nvCxnSpPr>
            <p:cNvPr id="20" name="直線コネクタ 19"/>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21" name="角丸四角形 20"/>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6459657" y="9534573"/>
              <a:ext cx="242374" cy="230832"/>
            </a:xfrm>
            <a:prstGeom prst="rect">
              <a:avLst/>
            </a:prstGeom>
            <a:noFill/>
          </p:spPr>
          <p:txBody>
            <a:bodyPr wrap="none" rtlCol="0">
              <a:spAutoFit/>
            </a:bodyPr>
            <a:lstStyle/>
            <a:p>
              <a:pPr algn="ctr"/>
              <a:r>
                <a:rPr lang="en-US" altLang="ja-JP" sz="900" dirty="0">
                  <a:solidFill>
                    <a:schemeClr val="bg1"/>
                  </a:solidFill>
                  <a:latin typeface="ヒラギノ角ゴ ProN W6"/>
                  <a:ea typeface="ヒラギノ角ゴ ProN W6"/>
                  <a:cs typeface="ヒラギノ角ゴ ProN W6"/>
                </a:rPr>
                <a:t>8</a:t>
              </a:r>
              <a:endParaRPr kumimoji="1" lang="ja-JP" altLang="en-US" sz="900" dirty="0">
                <a:solidFill>
                  <a:schemeClr val="bg1"/>
                </a:solidFill>
                <a:latin typeface="ヒラギノ角ゴ ProN W6"/>
                <a:ea typeface="ヒラギノ角ゴ ProN W6"/>
                <a:cs typeface="ヒラギノ角ゴ ProN W6"/>
              </a:endParaRPr>
            </a:p>
          </p:txBody>
        </p:sp>
      </p:grpSp>
      <p:grpSp>
        <p:nvGrpSpPr>
          <p:cNvPr id="25" name="図形グループ 24"/>
          <p:cNvGrpSpPr/>
          <p:nvPr/>
        </p:nvGrpSpPr>
        <p:grpSpPr>
          <a:xfrm>
            <a:off x="302551" y="825834"/>
            <a:ext cx="6251430" cy="333871"/>
            <a:chOff x="366051" y="856202"/>
            <a:chExt cx="6251430" cy="333871"/>
          </a:xfrm>
        </p:grpSpPr>
        <p:grpSp>
          <p:nvGrpSpPr>
            <p:cNvPr id="28" name="図形グループ 27"/>
            <p:cNvGrpSpPr/>
            <p:nvPr/>
          </p:nvGrpSpPr>
          <p:grpSpPr>
            <a:xfrm>
              <a:off x="423426" y="856202"/>
              <a:ext cx="6194055" cy="311273"/>
              <a:chOff x="423426" y="4009089"/>
              <a:chExt cx="6194055" cy="311273"/>
            </a:xfrm>
          </p:grpSpPr>
          <p:sp>
            <p:nvSpPr>
              <p:cNvPr id="32" name="角丸四角形 31"/>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761833" y="4043363"/>
                <a:ext cx="1569660" cy="276999"/>
              </a:xfrm>
              <a:prstGeom prst="rect">
                <a:avLst/>
              </a:prstGeom>
              <a:noFill/>
            </p:spPr>
            <p:txBody>
              <a:bodyPr wrap="none" rtlCol="0">
                <a:spAutoFit/>
              </a:bodyPr>
              <a:lstStyle/>
              <a:p>
                <a:r>
                  <a:rPr lang="ja-JP" altLang="en-US" sz="1200" dirty="0">
                    <a:solidFill>
                      <a:schemeClr val="bg1"/>
                    </a:solidFill>
                    <a:latin typeface="メイリオ" panose="020B0604030504040204" pitchFamily="50" charset="-128"/>
                    <a:ea typeface="メイリオ" panose="020B0604030504040204" pitchFamily="50" charset="-128"/>
                    <a:cs typeface="A-OTF 新ゴ Pro DB"/>
                  </a:rPr>
                  <a:t>寄附金の種類と配分</a:t>
                </a:r>
                <a:endParaRPr lang="en-US" altLang="ja-JP" sz="1200" dirty="0">
                  <a:solidFill>
                    <a:schemeClr val="bg1"/>
                  </a:solidFill>
                  <a:latin typeface="メイリオ" panose="020B0604030504040204" pitchFamily="50" charset="-128"/>
                  <a:ea typeface="メイリオ" panose="020B0604030504040204" pitchFamily="50" charset="-128"/>
                  <a:cs typeface="A-OTF 新ゴ Pro DB"/>
                </a:endParaRPr>
              </a:p>
            </p:txBody>
          </p:sp>
        </p:grpSp>
        <p:grpSp>
          <p:nvGrpSpPr>
            <p:cNvPr id="29" name="図形グループ 28"/>
            <p:cNvGrpSpPr/>
            <p:nvPr/>
          </p:nvGrpSpPr>
          <p:grpSpPr>
            <a:xfrm>
              <a:off x="366051" y="856202"/>
              <a:ext cx="409086" cy="333871"/>
              <a:chOff x="96781" y="4009089"/>
              <a:chExt cx="409086" cy="333871"/>
            </a:xfrm>
          </p:grpSpPr>
          <p:sp>
            <p:nvSpPr>
              <p:cNvPr id="30" name="角丸四角形 29"/>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31" name="テキスト ボックス 30"/>
              <p:cNvSpPr txBox="1"/>
              <p:nvPr/>
            </p:nvSpPr>
            <p:spPr>
              <a:xfrm>
                <a:off x="96781" y="4035183"/>
                <a:ext cx="409086" cy="307777"/>
              </a:xfrm>
              <a:prstGeom prst="rect">
                <a:avLst/>
              </a:prstGeom>
              <a:noFill/>
            </p:spPr>
            <p:txBody>
              <a:bodyPr wrap="none" rtlCol="0">
                <a:spAutoFit/>
              </a:bodyPr>
              <a:lstStyle/>
              <a:p>
                <a:pPr algn="ctr"/>
                <a:r>
                  <a:rPr lang="en-US" altLang="ja-JP" sz="1400" dirty="0">
                    <a:solidFill>
                      <a:schemeClr val="bg1"/>
                    </a:solidFill>
                    <a:latin typeface="メイリオ" panose="020B0604030504040204" pitchFamily="50" charset="-128"/>
                    <a:ea typeface="メイリオ" panose="020B0604030504040204" pitchFamily="50" charset="-128"/>
                    <a:cs typeface="ヒラギノ角ゴ ProN W6"/>
                  </a:rPr>
                  <a:t>11</a:t>
                </a:r>
              </a:p>
            </p:txBody>
          </p:sp>
        </p:grpSp>
      </p:grpSp>
      <p:sp>
        <p:nvSpPr>
          <p:cNvPr id="39" name="テキスト ボックス 38">
            <a:extLst>
              <a:ext uri="{FF2B5EF4-FFF2-40B4-BE49-F238E27FC236}">
                <a16:creationId xmlns:a16="http://schemas.microsoft.com/office/drawing/2014/main" id="{0D2C9A9D-23D4-4379-8752-FE5F9627EAA0}"/>
              </a:ext>
            </a:extLst>
          </p:cNvPr>
          <p:cNvSpPr txBox="1"/>
          <p:nvPr/>
        </p:nvSpPr>
        <p:spPr>
          <a:xfrm>
            <a:off x="910609" y="3341620"/>
            <a:ext cx="5463494" cy="1677382"/>
          </a:xfrm>
          <a:prstGeom prst="rect">
            <a:avLst/>
          </a:prstGeom>
        </p:spPr>
        <p:txBody>
          <a:bodyPr wrap="square" rtlCol="0">
            <a:spAutoFit/>
          </a:bodyPr>
          <a:lstStyle/>
          <a:p>
            <a:pPr>
              <a:lnSpc>
                <a:spcPts val="1300"/>
              </a:lnSpc>
            </a:pPr>
            <a:r>
              <a:rPr lang="en-US" altLang="ja-JP" sz="950" dirty="0">
                <a:latin typeface="メイリオ" panose="020B0604030504040204" pitchFamily="50" charset="-128"/>
                <a:ea typeface="メイリオ" panose="020B0604030504040204" pitchFamily="50" charset="-128"/>
              </a:rPr>
              <a:t>※</a:t>
            </a:r>
            <a:r>
              <a:rPr lang="ja-JP" altLang="en-US" sz="950" dirty="0">
                <a:latin typeface="メイリオ" panose="020B0604030504040204" pitchFamily="50" charset="-128"/>
                <a:ea typeface="メイリオ" panose="020B0604030504040204" pitchFamily="50" charset="-128"/>
              </a:rPr>
              <a:t>１　一般ランナーには、参加料とは別に、おひとり様</a:t>
            </a:r>
            <a:r>
              <a:rPr lang="en-US" altLang="ja-JP" sz="950" dirty="0">
                <a:latin typeface="メイリオ" panose="020B0604030504040204" pitchFamily="50" charset="-128"/>
                <a:ea typeface="メイリオ" panose="020B0604030504040204" pitchFamily="50" charset="-128"/>
              </a:rPr>
              <a:t>2</a:t>
            </a:r>
            <a:r>
              <a:rPr lang="ja-JP" altLang="en-US" sz="950" dirty="0">
                <a:latin typeface="メイリオ" panose="020B0604030504040204" pitchFamily="50" charset="-128"/>
                <a:ea typeface="メイリオ" panose="020B0604030504040204" pitchFamily="50" charset="-128"/>
              </a:rPr>
              <a:t>口以上（</a:t>
            </a:r>
            <a:r>
              <a:rPr lang="en-US" altLang="ja-JP" sz="950" dirty="0">
                <a:latin typeface="メイリオ" panose="020B0604030504040204" pitchFamily="50" charset="-128"/>
                <a:ea typeface="メイリオ" panose="020B0604030504040204" pitchFamily="50" charset="-128"/>
              </a:rPr>
              <a:t>1</a:t>
            </a:r>
            <a:r>
              <a:rPr lang="ja-JP" altLang="en-US" sz="950" dirty="0">
                <a:latin typeface="メイリオ" panose="020B0604030504040204" pitchFamily="50" charset="-128"/>
                <a:ea typeface="メイリオ" panose="020B0604030504040204" pitchFamily="50" charset="-128"/>
              </a:rPr>
              <a:t>口</a:t>
            </a:r>
            <a:r>
              <a:rPr lang="en-US" altLang="ja-JP" sz="950" dirty="0">
                <a:latin typeface="メイリオ" panose="020B0604030504040204" pitchFamily="50" charset="-128"/>
                <a:ea typeface="メイリオ" panose="020B0604030504040204" pitchFamily="50" charset="-128"/>
              </a:rPr>
              <a:t>500</a:t>
            </a:r>
            <a:r>
              <a:rPr lang="ja-JP" altLang="en-US" sz="950" dirty="0">
                <a:latin typeface="メイリオ" panose="020B0604030504040204" pitchFamily="50" charset="-128"/>
                <a:ea typeface="メイリオ" panose="020B0604030504040204" pitchFamily="50" charset="-128"/>
              </a:rPr>
              <a:t>円、国外ランナーは</a:t>
            </a:r>
            <a:endParaRPr lang="en-US" altLang="ja-JP" sz="950" dirty="0">
              <a:latin typeface="メイリオ" panose="020B0604030504040204" pitchFamily="50" charset="-128"/>
              <a:ea typeface="メイリオ" panose="020B0604030504040204" pitchFamily="50" charset="-128"/>
            </a:endParaRPr>
          </a:p>
          <a:p>
            <a:pPr>
              <a:lnSpc>
                <a:spcPts val="1300"/>
              </a:lnSpc>
            </a:pPr>
            <a:r>
              <a:rPr lang="ja-JP" altLang="en-US" sz="950" dirty="0">
                <a:latin typeface="メイリオ" panose="020B0604030504040204" pitchFamily="50" charset="-128"/>
                <a:ea typeface="メイリオ" panose="020B0604030504040204" pitchFamily="50" charset="-128"/>
              </a:rPr>
              <a:t>　　　５</a:t>
            </a:r>
            <a:r>
              <a:rPr lang="en-US" altLang="ja-JP" sz="950" dirty="0">
                <a:latin typeface="メイリオ" panose="020B0604030504040204" pitchFamily="50" charset="-128"/>
                <a:ea typeface="メイリオ" panose="020B0604030504040204" pitchFamily="50" charset="-128"/>
              </a:rPr>
              <a:t>US</a:t>
            </a:r>
            <a:r>
              <a:rPr lang="ja-JP" altLang="en-US" sz="950" dirty="0">
                <a:latin typeface="メイリオ" panose="020B0604030504040204" pitchFamily="50" charset="-128"/>
                <a:ea typeface="メイリオ" panose="020B0604030504040204" pitchFamily="50" charset="-128"/>
              </a:rPr>
              <a:t>ドル）のチャリティ募金を寄附していただきます。</a:t>
            </a:r>
            <a:endParaRPr lang="en-US" altLang="ja-JP" sz="950" dirty="0">
              <a:latin typeface="メイリオ" panose="020B0604030504040204" pitchFamily="50" charset="-128"/>
              <a:ea typeface="メイリオ" panose="020B0604030504040204" pitchFamily="50" charset="-128"/>
            </a:endParaRPr>
          </a:p>
          <a:p>
            <a:pPr>
              <a:lnSpc>
                <a:spcPts val="1300"/>
              </a:lnSpc>
            </a:pPr>
            <a:r>
              <a:rPr lang="en-US" altLang="ja-JP" sz="950" dirty="0">
                <a:latin typeface="メイリオ" panose="020B0604030504040204" pitchFamily="50" charset="-128"/>
                <a:ea typeface="メイリオ" panose="020B0604030504040204" pitchFamily="50" charset="-128"/>
              </a:rPr>
              <a:t>※</a:t>
            </a:r>
            <a:r>
              <a:rPr lang="ja-JP" altLang="en-US" sz="950" dirty="0">
                <a:latin typeface="メイリオ" panose="020B0604030504040204" pitchFamily="50" charset="-128"/>
                <a:ea typeface="メイリオ" panose="020B0604030504040204" pitchFamily="50" charset="-128"/>
              </a:rPr>
              <a:t>２　チャリティランナー及びその支援者があて先団体を指定して行った合計７万円以上の寄附</a:t>
            </a:r>
            <a:endParaRPr lang="en-US" altLang="ja-JP" sz="950" dirty="0">
              <a:latin typeface="メイリオ" panose="020B0604030504040204" pitchFamily="50" charset="-128"/>
              <a:ea typeface="メイリオ" panose="020B0604030504040204" pitchFamily="50" charset="-128"/>
            </a:endParaRPr>
          </a:p>
          <a:p>
            <a:pPr>
              <a:lnSpc>
                <a:spcPts val="1300"/>
              </a:lnSpc>
            </a:pPr>
            <a:r>
              <a:rPr lang="ja-JP" altLang="en-US" sz="950" dirty="0">
                <a:latin typeface="メイリオ" panose="020B0604030504040204" pitchFamily="50" charset="-128"/>
                <a:ea typeface="メイリオ" panose="020B0604030504040204" pitchFamily="50" charset="-128"/>
              </a:rPr>
              <a:t>　　　を指します。</a:t>
            </a:r>
            <a:endParaRPr lang="en-US" altLang="ja-JP" sz="950" dirty="0">
              <a:latin typeface="メイリオ" panose="020B0604030504040204" pitchFamily="50" charset="-128"/>
              <a:ea typeface="メイリオ" panose="020B0604030504040204" pitchFamily="50" charset="-128"/>
            </a:endParaRPr>
          </a:p>
          <a:p>
            <a:pPr>
              <a:lnSpc>
                <a:spcPts val="1300"/>
              </a:lnSpc>
            </a:pPr>
            <a:r>
              <a:rPr lang="ja-JP" altLang="en-US" sz="950" dirty="0">
                <a:latin typeface="メイリオ" panose="020B0604030504040204" pitchFamily="50" charset="-128"/>
                <a:ea typeface="メイリオ" panose="020B0604030504040204" pitchFamily="50" charset="-128"/>
              </a:rPr>
              <a:t>（注）</a:t>
            </a:r>
            <a:r>
              <a:rPr lang="en-US" altLang="ja-JP" sz="950" dirty="0">
                <a:latin typeface="メイリオ" panose="020B0604030504040204" pitchFamily="50" charset="-128"/>
                <a:ea typeface="メイリオ" panose="020B0604030504040204" pitchFamily="50" charset="-128"/>
              </a:rPr>
              <a:t>(</a:t>
            </a:r>
            <a:r>
              <a:rPr lang="ja-JP" altLang="en-US" sz="950" dirty="0">
                <a:latin typeface="メイリオ" panose="020B0604030504040204" pitchFamily="50" charset="-128"/>
                <a:ea typeface="メイリオ" panose="020B0604030504040204" pitchFamily="50" charset="-128"/>
              </a:rPr>
              <a:t>ア</a:t>
            </a:r>
            <a:r>
              <a:rPr lang="en-US" altLang="ja-JP" sz="950" dirty="0">
                <a:latin typeface="メイリオ" panose="020B0604030504040204" pitchFamily="50" charset="-128"/>
                <a:ea typeface="メイリオ" panose="020B0604030504040204" pitchFamily="50" charset="-128"/>
              </a:rPr>
              <a:t>)</a:t>
            </a:r>
            <a:r>
              <a:rPr lang="ja-JP" altLang="en-US" sz="950" dirty="0">
                <a:latin typeface="メイリオ" panose="020B0604030504040204" pitchFamily="50" charset="-128"/>
                <a:ea typeface="メイリオ" panose="020B0604030504040204" pitchFamily="50" charset="-128"/>
              </a:rPr>
              <a:t>・</a:t>
            </a:r>
            <a:r>
              <a:rPr lang="en-US" altLang="ja-JP" sz="950" dirty="0">
                <a:latin typeface="メイリオ" panose="020B0604030504040204" pitchFamily="50" charset="-128"/>
                <a:ea typeface="メイリオ" panose="020B0604030504040204" pitchFamily="50" charset="-128"/>
              </a:rPr>
              <a:t>(</a:t>
            </a:r>
            <a:r>
              <a:rPr lang="ja-JP" altLang="en-US" sz="950" dirty="0">
                <a:latin typeface="メイリオ" panose="020B0604030504040204" pitchFamily="50" charset="-128"/>
                <a:ea typeface="メイリオ" panose="020B0604030504040204" pitchFamily="50" charset="-128"/>
              </a:rPr>
              <a:t>イ</a:t>
            </a:r>
            <a:r>
              <a:rPr lang="en-US" altLang="ja-JP" sz="950" dirty="0">
                <a:latin typeface="メイリオ" panose="020B0604030504040204" pitchFamily="50" charset="-128"/>
                <a:ea typeface="メイリオ" panose="020B0604030504040204" pitchFamily="50" charset="-128"/>
              </a:rPr>
              <a:t>)</a:t>
            </a:r>
            <a:r>
              <a:rPr lang="ja-JP" altLang="en-US" sz="950" dirty="0">
                <a:latin typeface="メイリオ" panose="020B0604030504040204" pitchFamily="50" charset="-128"/>
                <a:ea typeface="メイリオ" panose="020B0604030504040204" pitchFamily="50" charset="-128"/>
              </a:rPr>
              <a:t>の寄附金は、配分方法に基づき算出した配分額から、チャリティランナーエント</a:t>
            </a:r>
            <a:endParaRPr lang="en-US" altLang="ja-JP" sz="950" dirty="0">
              <a:latin typeface="メイリオ" panose="020B0604030504040204" pitchFamily="50" charset="-128"/>
              <a:ea typeface="メイリオ" panose="020B0604030504040204" pitchFamily="50" charset="-128"/>
            </a:endParaRPr>
          </a:p>
          <a:p>
            <a:pPr>
              <a:lnSpc>
                <a:spcPts val="1300"/>
              </a:lnSpc>
            </a:pPr>
            <a:r>
              <a:rPr lang="ja-JP" altLang="en-US" sz="950" dirty="0">
                <a:latin typeface="メイリオ" panose="020B0604030504040204" pitchFamily="50" charset="-128"/>
                <a:ea typeface="メイリオ" panose="020B0604030504040204" pitchFamily="50" charset="-128"/>
              </a:rPr>
              <a:t>　　　リーシステム運営費や送金手数料等の諸経費を控除して振り込みます。</a:t>
            </a:r>
            <a:endParaRPr lang="en-US" altLang="ja-JP" sz="950" dirty="0">
              <a:latin typeface="メイリオ" panose="020B0604030504040204" pitchFamily="50" charset="-128"/>
              <a:ea typeface="メイリオ" panose="020B0604030504040204" pitchFamily="50" charset="-128"/>
            </a:endParaRPr>
          </a:p>
          <a:p>
            <a:r>
              <a:rPr lang="ja-JP" altLang="en-US" sz="950" dirty="0">
                <a:latin typeface="メイリオ" panose="020B0604030504040204" pitchFamily="50" charset="-128"/>
                <a:ea typeface="メイリオ" panose="020B0604030504040204" pitchFamily="50" charset="-128"/>
              </a:rPr>
              <a:t>　　　各団体への配分から控除する諸経費は、総額の</a:t>
            </a:r>
            <a:r>
              <a:rPr lang="en-US" altLang="ja-JP" sz="950" dirty="0">
                <a:latin typeface="メイリオ" panose="020B0604030504040204" pitchFamily="50" charset="-128"/>
                <a:ea typeface="メイリオ" panose="020B0604030504040204" pitchFamily="50" charset="-128"/>
              </a:rPr>
              <a:t>1/2</a:t>
            </a:r>
            <a:r>
              <a:rPr lang="ja-JP" altLang="en-US" sz="950" dirty="0">
                <a:latin typeface="メイリオ" panose="020B0604030504040204" pitchFamily="50" charset="-128"/>
                <a:ea typeface="メイリオ" panose="020B0604030504040204" pitchFamily="50" charset="-128"/>
              </a:rPr>
              <a:t>を各団体均等で按分、残り</a:t>
            </a:r>
            <a:r>
              <a:rPr lang="en-US" altLang="ja-JP" sz="950" dirty="0">
                <a:latin typeface="メイリオ" panose="020B0604030504040204" pitchFamily="50" charset="-128"/>
                <a:ea typeface="メイリオ" panose="020B0604030504040204" pitchFamily="50" charset="-128"/>
              </a:rPr>
              <a:t>1/2</a:t>
            </a:r>
            <a:r>
              <a:rPr lang="ja-JP" altLang="en-US" sz="950" dirty="0">
                <a:latin typeface="メイリオ" panose="020B0604030504040204" pitchFamily="50" charset="-128"/>
                <a:ea typeface="メイリオ" panose="020B0604030504040204" pitchFamily="50" charset="-128"/>
              </a:rPr>
              <a:t>を各寄附</a:t>
            </a:r>
            <a:endParaRPr lang="en-US" altLang="ja-JP" sz="950" dirty="0">
              <a:latin typeface="メイリオ" panose="020B0604030504040204" pitchFamily="50" charset="-128"/>
              <a:ea typeface="メイリオ" panose="020B0604030504040204" pitchFamily="50" charset="-128"/>
            </a:endParaRPr>
          </a:p>
          <a:p>
            <a:r>
              <a:rPr lang="ja-JP" altLang="en-US" sz="950" dirty="0">
                <a:latin typeface="メイリオ" panose="020B0604030504040204" pitchFamily="50" charset="-128"/>
                <a:ea typeface="メイリオ" panose="020B0604030504040204" pitchFamily="50" charset="-128"/>
              </a:rPr>
              <a:t>　　　先団体への配分割合で按分し、それを合算することにより算出します。</a:t>
            </a:r>
            <a:endParaRPr lang="en-US" altLang="ja-JP" sz="950" dirty="0">
              <a:latin typeface="メイリオ" panose="020B0604030504040204" pitchFamily="50" charset="-128"/>
              <a:ea typeface="メイリオ" panose="020B0604030504040204" pitchFamily="50" charset="-128"/>
            </a:endParaRPr>
          </a:p>
          <a:p>
            <a:r>
              <a:rPr lang="ja-JP" altLang="en-US" sz="950" dirty="0">
                <a:latin typeface="メイリオ" panose="020B0604030504040204" pitchFamily="50" charset="-128"/>
                <a:ea typeface="メイリオ" panose="020B0604030504040204" pitchFamily="50" charset="-128"/>
              </a:rPr>
              <a:t>　　　諸経費算出で端数が生じる場合、配分見込み額の合計額が最も大きい団体に上乗せします。</a:t>
            </a:r>
            <a:endParaRPr lang="en-US" altLang="ja-JP" sz="950" dirty="0">
              <a:latin typeface="メイリオ" panose="020B0604030504040204" pitchFamily="50" charset="-128"/>
              <a:ea typeface="メイリオ" panose="020B0604030504040204" pitchFamily="50" charset="-128"/>
            </a:endParaRPr>
          </a:p>
          <a:p>
            <a:r>
              <a:rPr lang="ja-JP" altLang="en-US" sz="950" dirty="0">
                <a:latin typeface="メイリオ" panose="020B0604030504040204" pitchFamily="50" charset="-128"/>
                <a:ea typeface="メイリオ" panose="020B0604030504040204" pitchFamily="50" charset="-128"/>
              </a:rPr>
              <a:t>　　　また、</a:t>
            </a:r>
            <a:r>
              <a:rPr lang="en-US" altLang="ja-JP" sz="950" dirty="0">
                <a:latin typeface="メイリオ" panose="020B0604030504040204" pitchFamily="50" charset="-128"/>
                <a:ea typeface="メイリオ" panose="020B0604030504040204" pitchFamily="50" charset="-128"/>
              </a:rPr>
              <a:t>※</a:t>
            </a:r>
            <a:r>
              <a:rPr lang="ja-JP" altLang="en-US" sz="950" dirty="0">
                <a:latin typeface="メイリオ" panose="020B0604030504040204" pitchFamily="50" charset="-128"/>
                <a:ea typeface="メイリオ" panose="020B0604030504040204" pitchFamily="50" charset="-128"/>
              </a:rPr>
              <a:t>３については（ア）・（イ）と合わせた額を振込みます。</a:t>
            </a:r>
            <a:endParaRPr lang="en-US" altLang="ja-JP" sz="950" dirty="0">
              <a:latin typeface="メイリオ" panose="020B0604030504040204" pitchFamily="50" charset="-128"/>
              <a:ea typeface="メイリオ" panose="020B0604030504040204" pitchFamily="50" charset="-128"/>
            </a:endParaRPr>
          </a:p>
        </p:txBody>
      </p:sp>
      <p:graphicFrame>
        <p:nvGraphicFramePr>
          <p:cNvPr id="5" name="表 4">
            <a:extLst>
              <a:ext uri="{FF2B5EF4-FFF2-40B4-BE49-F238E27FC236}">
                <a16:creationId xmlns:a16="http://schemas.microsoft.com/office/drawing/2014/main" id="{28CDBE6A-3646-4CAD-8044-EAE325B9C325}"/>
              </a:ext>
            </a:extLst>
          </p:cNvPr>
          <p:cNvGraphicFramePr>
            <a:graphicFrameLocks noGrp="1"/>
          </p:cNvGraphicFramePr>
          <p:nvPr>
            <p:extLst>
              <p:ext uri="{D42A27DB-BD31-4B8C-83A1-F6EECF244321}">
                <p14:modId xmlns:p14="http://schemas.microsoft.com/office/powerpoint/2010/main" val="1346924457"/>
              </p:ext>
            </p:extLst>
          </p:nvPr>
        </p:nvGraphicFramePr>
        <p:xfrm>
          <a:off x="910609" y="1863639"/>
          <a:ext cx="5463494" cy="1498567"/>
        </p:xfrm>
        <a:graphic>
          <a:graphicData uri="http://schemas.openxmlformats.org/drawingml/2006/table">
            <a:tbl>
              <a:tblPr firstRow="1" bandRow="1">
                <a:tableStyleId>{5940675A-B579-460E-94D1-54222C63F5DA}</a:tableStyleId>
              </a:tblPr>
              <a:tblGrid>
                <a:gridCol w="3060258">
                  <a:extLst>
                    <a:ext uri="{9D8B030D-6E8A-4147-A177-3AD203B41FA5}">
                      <a16:colId xmlns:a16="http://schemas.microsoft.com/office/drawing/2014/main" val="379046333"/>
                    </a:ext>
                  </a:extLst>
                </a:gridCol>
                <a:gridCol w="2403236">
                  <a:extLst>
                    <a:ext uri="{9D8B030D-6E8A-4147-A177-3AD203B41FA5}">
                      <a16:colId xmlns:a16="http://schemas.microsoft.com/office/drawing/2014/main" val="893322762"/>
                    </a:ext>
                  </a:extLst>
                </a:gridCol>
              </a:tblGrid>
              <a:tr h="151797">
                <a:tc>
                  <a:txBody>
                    <a:bodyPr/>
                    <a:lstStyle/>
                    <a:p>
                      <a:pPr algn="ctr"/>
                      <a:r>
                        <a:rPr kumimoji="1" lang="ja-JP" altLang="en-US" sz="1100" dirty="0">
                          <a:latin typeface="メイリオ" panose="020B0604030504040204" pitchFamily="50" charset="-128"/>
                          <a:ea typeface="メイリオ" panose="020B0604030504040204" pitchFamily="50" charset="-128"/>
                        </a:rPr>
                        <a:t>寄附の種類</a:t>
                      </a:r>
                    </a:p>
                  </a:txBody>
                  <a:tcPr anchor="ctr"/>
                </a:tc>
                <a:tc>
                  <a:txBody>
                    <a:bodyPr/>
                    <a:lstStyle/>
                    <a:p>
                      <a:pPr algn="ctr"/>
                      <a:r>
                        <a:rPr kumimoji="1" lang="ja-JP" altLang="en-US" sz="1100" dirty="0">
                          <a:latin typeface="メイリオ" panose="020B0604030504040204" pitchFamily="50" charset="-128"/>
                          <a:ea typeface="メイリオ" panose="020B0604030504040204" pitchFamily="50" charset="-128"/>
                        </a:rPr>
                        <a:t>配分方法</a:t>
                      </a:r>
                    </a:p>
                  </a:txBody>
                  <a:tcPr anchor="ctr"/>
                </a:tc>
                <a:extLst>
                  <a:ext uri="{0D108BD9-81ED-4DB2-BD59-A6C34878D82A}">
                    <a16:rowId xmlns:a16="http://schemas.microsoft.com/office/drawing/2014/main" val="2500674182"/>
                  </a:ext>
                </a:extLst>
              </a:tr>
              <a:tr h="252351">
                <a:tc>
                  <a:txBody>
                    <a:bodyPr/>
                    <a:lstStyle/>
                    <a:p>
                      <a:pPr algn="l"/>
                      <a:r>
                        <a:rPr kumimoji="1" lang="ja-JP" altLang="en-US" sz="1050" dirty="0">
                          <a:latin typeface="メイリオ" panose="020B0604030504040204" pitchFamily="50" charset="-128"/>
                          <a:ea typeface="メイリオ" panose="020B0604030504040204" pitchFamily="50" charset="-128"/>
                        </a:rPr>
                        <a:t>（ア）エントリー時の寄附</a:t>
                      </a:r>
                      <a:r>
                        <a:rPr kumimoji="1" lang="en-US" altLang="ja-JP" sz="1050" baseline="30000" dirty="0">
                          <a:latin typeface="メイリオ" panose="020B0604030504040204" pitchFamily="50" charset="-128"/>
                          <a:ea typeface="メイリオ" panose="020B0604030504040204" pitchFamily="50" charset="-128"/>
                        </a:rPr>
                        <a:t>※</a:t>
                      </a:r>
                      <a:r>
                        <a:rPr kumimoji="1" lang="ja-JP" altLang="en-US" sz="1050" baseline="30000" dirty="0">
                          <a:latin typeface="メイリオ" panose="020B0604030504040204" pitchFamily="50" charset="-128"/>
                          <a:ea typeface="メイリオ" panose="020B0604030504040204" pitchFamily="50" charset="-128"/>
                        </a:rPr>
                        <a:t>１</a:t>
                      </a:r>
                    </a:p>
                  </a:txBody>
                  <a:tcPr anchor="ctr"/>
                </a:tc>
                <a:tc rowSpan="2">
                  <a:txBody>
                    <a:bodyPr/>
                    <a:lstStyle/>
                    <a:p>
                      <a:pPr algn="l"/>
                      <a:r>
                        <a:rPr kumimoji="1" lang="ja-JP" altLang="en-US" sz="1050" b="1" dirty="0">
                          <a:solidFill>
                            <a:schemeClr val="tx1"/>
                          </a:solidFill>
                          <a:latin typeface="メイリオ" panose="020B0604030504040204" pitchFamily="50" charset="-128"/>
                          <a:ea typeface="メイリオ" panose="020B0604030504040204" pitchFamily="50" charset="-128"/>
                        </a:rPr>
                        <a:t>総額を選考審査時の得点割</a:t>
                      </a:r>
                      <a:r>
                        <a:rPr kumimoji="1" lang="en-US" altLang="ja-JP" sz="1050" b="1" dirty="0">
                          <a:solidFill>
                            <a:schemeClr val="tx1"/>
                          </a:solidFill>
                          <a:latin typeface="メイリオ" panose="020B0604030504040204" pitchFamily="50" charset="-128"/>
                          <a:ea typeface="メイリオ" panose="020B0604030504040204" pitchFamily="50" charset="-128"/>
                        </a:rPr>
                        <a:t>50</a:t>
                      </a:r>
                      <a:r>
                        <a:rPr kumimoji="1" lang="ja-JP" altLang="en-US" sz="1050" b="1" dirty="0">
                          <a:solidFill>
                            <a:schemeClr val="tx1"/>
                          </a:solidFill>
                          <a:latin typeface="メイリオ" panose="020B0604030504040204" pitchFamily="50" charset="-128"/>
                          <a:ea typeface="メイリオ" panose="020B0604030504040204" pitchFamily="50" charset="-128"/>
                        </a:rPr>
                        <a:t>％、団体の事業規模割</a:t>
                      </a:r>
                      <a:r>
                        <a:rPr kumimoji="1" lang="en-US" altLang="ja-JP" sz="1050" b="1" dirty="0">
                          <a:solidFill>
                            <a:schemeClr val="tx1"/>
                          </a:solidFill>
                          <a:latin typeface="メイリオ" panose="020B0604030504040204" pitchFamily="50" charset="-128"/>
                          <a:ea typeface="メイリオ" panose="020B0604030504040204" pitchFamily="50" charset="-128"/>
                        </a:rPr>
                        <a:t>50</a:t>
                      </a:r>
                      <a:r>
                        <a:rPr kumimoji="1" lang="ja-JP" altLang="en-US" sz="1050" b="1" dirty="0">
                          <a:solidFill>
                            <a:schemeClr val="tx1"/>
                          </a:solidFill>
                          <a:latin typeface="メイリオ" panose="020B0604030504040204" pitchFamily="50" charset="-128"/>
                          <a:ea typeface="メイリオ" panose="020B0604030504040204" pitchFamily="50" charset="-128"/>
                        </a:rPr>
                        <a:t>％として、各団体に按分。（次頁参照）</a:t>
                      </a:r>
                    </a:p>
                  </a:txBody>
                  <a:tcPr anchor="ctr"/>
                </a:tc>
                <a:extLst>
                  <a:ext uri="{0D108BD9-81ED-4DB2-BD59-A6C34878D82A}">
                    <a16:rowId xmlns:a16="http://schemas.microsoft.com/office/drawing/2014/main" val="673945414"/>
                  </a:ext>
                </a:extLst>
              </a:tr>
              <a:tr h="415636">
                <a:tc>
                  <a:txBody>
                    <a:bodyPr/>
                    <a:lstStyle/>
                    <a:p>
                      <a:pPr algn="l"/>
                      <a:r>
                        <a:rPr kumimoji="1" lang="ja-JP" altLang="en-US" sz="1050" dirty="0">
                          <a:latin typeface="メイリオ" panose="020B0604030504040204" pitchFamily="50" charset="-128"/>
                          <a:ea typeface="メイリオ" panose="020B0604030504040204" pitchFamily="50" charset="-128"/>
                        </a:rPr>
                        <a:t>（イ）・チャリティグッズの売上額</a:t>
                      </a:r>
                      <a:endParaRPr kumimoji="1" lang="en-US" altLang="ja-JP" sz="1050" dirty="0">
                        <a:latin typeface="メイリオ" panose="020B0604030504040204" pitchFamily="50" charset="-128"/>
                        <a:ea typeface="メイリオ" panose="020B0604030504040204" pitchFamily="50" charset="-128"/>
                      </a:endParaRPr>
                    </a:p>
                    <a:p>
                      <a:pPr algn="l"/>
                      <a:r>
                        <a:rPr kumimoji="1" lang="ja-JP" altLang="en-US" sz="1050" dirty="0">
                          <a:latin typeface="メイリオ" panose="020B0604030504040204" pitchFamily="50" charset="-128"/>
                          <a:ea typeface="メイリオ" panose="020B0604030504040204" pitchFamily="50" charset="-128"/>
                        </a:rPr>
                        <a:t>　　　・募金（マラソン</a:t>
                      </a:r>
                      <a:r>
                        <a:rPr kumimoji="1" lang="en-US" altLang="ja-JP" sz="1050" dirty="0">
                          <a:latin typeface="メイリオ" panose="020B0604030504040204" pitchFamily="50" charset="-128"/>
                          <a:ea typeface="メイリオ" panose="020B0604030504040204" pitchFamily="50" charset="-128"/>
                        </a:rPr>
                        <a:t>EXPO</a:t>
                      </a:r>
                      <a:r>
                        <a:rPr kumimoji="1" lang="ja-JP" altLang="en-US" sz="1050" dirty="0">
                          <a:latin typeface="メイリオ" panose="020B0604030504040204" pitchFamily="50" charset="-128"/>
                          <a:ea typeface="メイリオ" panose="020B0604030504040204" pitchFamily="50" charset="-128"/>
                        </a:rPr>
                        <a:t>会場等）</a:t>
                      </a:r>
                    </a:p>
                  </a:txBody>
                  <a:tcPr anchor="ctr"/>
                </a:tc>
                <a:tc vMerge="1">
                  <a:txBody>
                    <a:bodyPr/>
                    <a:lstStyle/>
                    <a:p>
                      <a:pPr algn="l"/>
                      <a:endParaRPr kumimoji="1" lang="ja-JP" altLang="en-US" sz="110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570150982"/>
                  </a:ext>
                </a:extLst>
              </a:tr>
              <a:tr h="52399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（ウ）・ファンドレイジングによる寄附</a:t>
                      </a:r>
                      <a:r>
                        <a:rPr kumimoji="1" lang="en-US" altLang="ja-JP" sz="1050" baseline="30000" dirty="0">
                          <a:latin typeface="メイリオ" panose="020B0604030504040204" pitchFamily="50" charset="-128"/>
                          <a:ea typeface="メイリオ" panose="020B0604030504040204" pitchFamily="50" charset="-128"/>
                        </a:rPr>
                        <a:t>※</a:t>
                      </a:r>
                      <a:r>
                        <a:rPr kumimoji="1" lang="ja-JP" altLang="en-US" sz="1050" baseline="30000" dirty="0">
                          <a:latin typeface="メイリオ" panose="020B0604030504040204" pitchFamily="50" charset="-128"/>
                          <a:ea typeface="メイリオ" panose="020B0604030504040204" pitchFamily="50" charset="-128"/>
                        </a:rPr>
                        <a:t>２　</a:t>
                      </a:r>
                      <a:endParaRPr kumimoji="1" lang="en-US" altLang="ja-JP" sz="1050" baseline="30000" dirty="0">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aseline="30000" dirty="0">
                          <a:latin typeface="メイリオ" panose="020B0604030504040204" pitchFamily="50" charset="-128"/>
                          <a:ea typeface="メイリオ" panose="020B0604030504040204" pitchFamily="50" charset="-128"/>
                        </a:rPr>
                        <a:t>　　　　 </a:t>
                      </a:r>
                      <a:r>
                        <a:rPr kumimoji="1" lang="ja-JP" altLang="en-US" sz="1050" dirty="0">
                          <a:solidFill>
                            <a:schemeClr val="tx1"/>
                          </a:solidFill>
                          <a:latin typeface="メイリオ" panose="020B0604030504040204" pitchFamily="50" charset="-128"/>
                          <a:ea typeface="メイリオ" panose="020B0604030504040204" pitchFamily="50" charset="-128"/>
                        </a:rPr>
                        <a:t>・国外チャリティランナーからの寄附</a:t>
                      </a:r>
                      <a:r>
                        <a:rPr kumimoji="1" lang="en-US" altLang="ja-JP" sz="600" dirty="0">
                          <a:solidFill>
                            <a:schemeClr val="tx1"/>
                          </a:solidFill>
                          <a:latin typeface="メイリオ" panose="020B0604030504040204" pitchFamily="50" charset="-128"/>
                          <a:ea typeface="メイリオ" panose="020B0604030504040204" pitchFamily="50" charset="-128"/>
                        </a:rPr>
                        <a:t>※3</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　　　・各団体への募金</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dirty="0">
                          <a:latin typeface="メイリオ" panose="020B0604030504040204" pitchFamily="50" charset="-128"/>
                          <a:ea typeface="メイリオ" panose="020B0604030504040204" pitchFamily="50" charset="-128"/>
                        </a:rPr>
                        <a:t>あて先団体へ配分</a:t>
                      </a:r>
                      <a:endParaRPr kumimoji="1" lang="ja-JP" altLang="en-US" sz="1050" dirty="0">
                        <a:solidFill>
                          <a:srgbClr val="FF0000"/>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311190682"/>
                  </a:ext>
                </a:extLst>
              </a:tr>
            </a:tbl>
          </a:graphicData>
        </a:graphic>
      </p:graphicFrame>
      <p:sp>
        <p:nvSpPr>
          <p:cNvPr id="37" name="テキスト ボックス 36">
            <a:extLst>
              <a:ext uri="{FF2B5EF4-FFF2-40B4-BE49-F238E27FC236}">
                <a16:creationId xmlns:a16="http://schemas.microsoft.com/office/drawing/2014/main" id="{32132A40-BA43-422B-9A5F-1447AED91A2B}"/>
              </a:ext>
            </a:extLst>
          </p:cNvPr>
          <p:cNvSpPr txBox="1"/>
          <p:nvPr/>
        </p:nvSpPr>
        <p:spPr>
          <a:xfrm>
            <a:off x="824217" y="4899834"/>
            <a:ext cx="5600686" cy="4836709"/>
          </a:xfrm>
          <a:prstGeom prst="rect">
            <a:avLst/>
          </a:prstGeom>
          <a:noFill/>
        </p:spPr>
        <p:txBody>
          <a:bodyPr wrap="square" rtlCol="0">
            <a:spAutoFit/>
          </a:bodyPr>
          <a:lstStyle/>
          <a:p>
            <a:endParaRPr lang="en-US" altLang="ja-JP" sz="1100" b="1" dirty="0">
              <a:latin typeface="メイリオ" panose="020B0604030504040204" pitchFamily="50" charset="-128"/>
              <a:ea typeface="メイリオ" panose="020B0604030504040204" pitchFamily="50" charset="-128"/>
            </a:endParaRPr>
          </a:p>
          <a:p>
            <a:r>
              <a:rPr lang="ja-JP" altLang="en-US" sz="1100" b="1" dirty="0">
                <a:latin typeface="メイリオ" panose="020B0604030504040204" pitchFamily="50" charset="-128"/>
                <a:ea typeface="メイリオ" panose="020B0604030504040204" pitchFamily="50" charset="-128"/>
              </a:rPr>
              <a:t>配分方法について（寄附の種類（ア）・（イ））</a:t>
            </a:r>
            <a:endParaRPr lang="en-US" altLang="ja-JP" sz="1100" b="1" dirty="0">
              <a:latin typeface="メイリオ" panose="020B0604030504040204" pitchFamily="50" charset="-128"/>
              <a:ea typeface="メイリオ" panose="020B0604030504040204" pitchFamily="50" charset="-128"/>
            </a:endParaRPr>
          </a:p>
          <a:p>
            <a:endParaRPr lang="en-US" altLang="ja-JP" sz="800" b="1" dirty="0">
              <a:latin typeface="メイリオ" panose="020B0604030504040204" pitchFamily="50" charset="-128"/>
              <a:ea typeface="メイリオ" panose="020B0604030504040204" pitchFamily="50" charset="-128"/>
            </a:endParaRPr>
          </a:p>
          <a:p>
            <a:pPr lvl="0" defTabSz="914400" fontAlgn="base">
              <a:lnSpc>
                <a:spcPct val="110000"/>
              </a:lnSpc>
              <a:spcBef>
                <a:spcPct val="0"/>
              </a:spcBef>
              <a:spcAft>
                <a:spcPct val="0"/>
              </a:spcAft>
              <a:defRPr/>
            </a:pPr>
            <a:r>
              <a:rPr kumimoji="0" lang="ja-JP" altLang="en-US" sz="1100" b="1" kern="0" dirty="0">
                <a:latin typeface="Meiryo UI" panose="020B0604030504040204" pitchFamily="50" charset="-128"/>
                <a:ea typeface="Meiryo UI" panose="020B0604030504040204" pitchFamily="50" charset="-128"/>
              </a:rPr>
              <a:t>（１）</a:t>
            </a:r>
            <a:r>
              <a:rPr kumimoji="0" lang="ja-JP" altLang="en-US" sz="1100" b="1" kern="0" dirty="0">
                <a:solidFill>
                  <a:srgbClr val="000000"/>
                </a:solidFill>
                <a:latin typeface="メイリオ" panose="020B0604030504040204" pitchFamily="50" charset="-128"/>
                <a:ea typeface="メイリオ" panose="020B0604030504040204" pitchFamily="50" charset="-128"/>
              </a:rPr>
              <a:t>配分対象額について</a:t>
            </a:r>
            <a:endParaRPr kumimoji="0" lang="en-US" altLang="ja-JP" sz="1100" b="1" kern="0" dirty="0">
              <a:solidFill>
                <a:srgbClr val="000000"/>
              </a:solidFill>
              <a:latin typeface="メイリオ" panose="020B0604030504040204" pitchFamily="50" charset="-128"/>
              <a:ea typeface="メイリオ" panose="020B0604030504040204" pitchFamily="50" charset="-128"/>
            </a:endParaRPr>
          </a:p>
          <a:p>
            <a:pPr lvl="0" defTabSz="914400" fontAlgn="base">
              <a:lnSpc>
                <a:spcPct val="110000"/>
              </a:lnSpc>
              <a:spcBef>
                <a:spcPct val="0"/>
              </a:spcBef>
              <a:spcAft>
                <a:spcPct val="0"/>
              </a:spcAft>
              <a:defRPr/>
            </a:pPr>
            <a:r>
              <a:rPr lang="ja-JP" altLang="en-US" sz="1100" dirty="0">
                <a:latin typeface="メイリオ" panose="020B0604030504040204" pitchFamily="50" charset="-128"/>
                <a:ea typeface="メイリオ" panose="020B0604030504040204" pitchFamily="50" charset="-128"/>
              </a:rPr>
              <a:t>　　　　配分対象額は、</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ア</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エントリー時の寄附、（イ）チャリティグッズの売上額</a:t>
            </a:r>
            <a:endParaRPr lang="en-US" altLang="ja-JP" sz="1100" dirty="0">
              <a:latin typeface="メイリオ" panose="020B0604030504040204" pitchFamily="50" charset="-128"/>
              <a:ea typeface="メイリオ" panose="020B0604030504040204" pitchFamily="50" charset="-128"/>
            </a:endParaRPr>
          </a:p>
          <a:p>
            <a:pPr lvl="0" defTabSz="914400" fontAlgn="base">
              <a:lnSpc>
                <a:spcPct val="110000"/>
              </a:lnSpc>
              <a:spcBef>
                <a:spcPct val="0"/>
              </a:spcBef>
              <a:spcAft>
                <a:spcPct val="0"/>
              </a:spcAft>
              <a:defRPr/>
            </a:pPr>
            <a:r>
              <a:rPr lang="ja-JP" altLang="en-US" sz="1100" dirty="0">
                <a:latin typeface="メイリオ" panose="020B0604030504040204" pitchFamily="50" charset="-128"/>
                <a:ea typeface="メイリオ" panose="020B0604030504040204" pitchFamily="50" charset="-128"/>
              </a:rPr>
              <a:t>　　　　及び募金（</a:t>
            </a:r>
            <a:r>
              <a:rPr kumimoji="1" lang="ja-JP" altLang="en-US" sz="1100" dirty="0">
                <a:latin typeface="メイリオ" panose="020B0604030504040204" pitchFamily="50" charset="-128"/>
                <a:ea typeface="メイリオ" panose="020B0604030504040204" pitchFamily="50" charset="-128"/>
              </a:rPr>
              <a:t>マラソン</a:t>
            </a:r>
            <a:r>
              <a:rPr kumimoji="1" lang="en-US" altLang="ja-JP" sz="1100" dirty="0">
                <a:latin typeface="メイリオ" panose="020B0604030504040204" pitchFamily="50" charset="-128"/>
                <a:ea typeface="メイリオ" panose="020B0604030504040204" pitchFamily="50" charset="-128"/>
              </a:rPr>
              <a:t>EXPO</a:t>
            </a:r>
            <a:r>
              <a:rPr kumimoji="1" lang="ja-JP" altLang="en-US" sz="1100" dirty="0">
                <a:latin typeface="メイリオ" panose="020B0604030504040204" pitchFamily="50" charset="-128"/>
                <a:ea typeface="メイリオ" panose="020B0604030504040204" pitchFamily="50" charset="-128"/>
              </a:rPr>
              <a:t>会場等）</a:t>
            </a:r>
            <a:r>
              <a:rPr lang="ja-JP" altLang="en-US" sz="1100" dirty="0">
                <a:latin typeface="メイリオ" panose="020B0604030504040204" pitchFamily="50" charset="-128"/>
                <a:ea typeface="メイリオ" panose="020B0604030504040204" pitchFamily="50" charset="-128"/>
              </a:rPr>
              <a:t>の合計額とする。</a:t>
            </a:r>
          </a:p>
          <a:p>
            <a:r>
              <a:rPr lang="ja-JP" altLang="en-US" sz="1100" b="1" dirty="0">
                <a:latin typeface="メイリオ" panose="020B0604030504040204" pitchFamily="50" charset="-128"/>
                <a:ea typeface="メイリオ" panose="020B0604030504040204" pitchFamily="50" charset="-128"/>
              </a:rPr>
              <a:t>（２）選考審査時の得点による配分について</a:t>
            </a: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配分対象額の</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を得点割（</a:t>
            </a:r>
            <a:r>
              <a:rPr lang="en-US" altLang="ja-JP" sz="1100" dirty="0">
                <a:latin typeface="メイリオ" panose="020B0604030504040204" pitchFamily="50" charset="-128"/>
                <a:ea typeface="メイリオ" panose="020B0604030504040204" pitchFamily="50" charset="-128"/>
              </a:rPr>
              <a:t>A</a:t>
            </a:r>
            <a:r>
              <a:rPr lang="ja-JP" altLang="en-US" sz="1100" dirty="0">
                <a:latin typeface="メイリオ" panose="020B0604030504040204" pitchFamily="50" charset="-128"/>
                <a:ea typeface="メイリオ" panose="020B0604030504040204" pitchFamily="50" charset="-128"/>
              </a:rPr>
              <a:t>）とする。</a:t>
            </a:r>
            <a:endParaRPr lang="en-US" altLang="ja-JP" sz="1100" dirty="0">
              <a:latin typeface="メイリオ" panose="020B0604030504040204" pitchFamily="50" charset="-128"/>
              <a:ea typeface="メイリオ" panose="020B0604030504040204" pitchFamily="50" charset="-128"/>
            </a:endParaRP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配分対象額を</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して１円未満の端数が生じる場合、端数は得点割</a:t>
            </a:r>
            <a:r>
              <a:rPr lang="en-US" altLang="ja-JP" sz="1100" dirty="0">
                <a:latin typeface="メイリオ" panose="020B0604030504040204" pitchFamily="50" charset="-128"/>
                <a:ea typeface="メイリオ" panose="020B0604030504040204" pitchFamily="50" charset="-128"/>
              </a:rPr>
              <a:t>(A)</a:t>
            </a:r>
            <a:r>
              <a:rPr lang="ja-JP" altLang="en-US" sz="1100" dirty="0">
                <a:latin typeface="メイリオ" panose="020B0604030504040204" pitchFamily="50" charset="-128"/>
                <a:ea typeface="メイリオ" panose="020B0604030504040204" pitchFamily="50" charset="-128"/>
              </a:rPr>
              <a:t>に加えることを基本とする。</a:t>
            </a: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選考審査時の得点（小数点以下四捨五入）を審査ポイントとして付与する。</a:t>
            </a: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各団体の審査ポイントを合計し、当該団体の占める割合を得点割（</a:t>
            </a:r>
            <a:r>
              <a:rPr lang="en-US" altLang="ja-JP" sz="1100" dirty="0">
                <a:latin typeface="メイリオ" panose="020B0604030504040204" pitchFamily="50" charset="-128"/>
                <a:ea typeface="メイリオ" panose="020B0604030504040204" pitchFamily="50" charset="-128"/>
              </a:rPr>
              <a:t>A</a:t>
            </a:r>
            <a:r>
              <a:rPr lang="ja-JP" altLang="en-US" sz="1100" dirty="0">
                <a:latin typeface="メイリオ" panose="020B0604030504040204" pitchFamily="50" charset="-128"/>
                <a:ea typeface="メイリオ" panose="020B0604030504040204" pitchFamily="50" charset="-128"/>
              </a:rPr>
              <a:t>）の配分割合とする。</a:t>
            </a:r>
            <a:endParaRPr lang="en-US" altLang="ja-JP" sz="1100" dirty="0">
              <a:latin typeface="メイリオ" panose="020B0604030504040204" pitchFamily="50" charset="-128"/>
              <a:ea typeface="メイリオ" panose="020B0604030504040204" pitchFamily="50" charset="-128"/>
            </a:endParaRP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配分対象額の</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（得点割部分）に当該団体の配分割合を乗じて、各団体への配分額を決定する。この際、</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円単位まで計算を行い、小数点以下は切り捨てとする。</a:t>
            </a:r>
            <a:endParaRPr lang="en-US" altLang="ja-JP" sz="1100" b="1" dirty="0">
              <a:latin typeface="メイリオ" panose="020B0604030504040204" pitchFamily="50" charset="-128"/>
              <a:ea typeface="メイリオ" panose="020B0604030504040204" pitchFamily="50" charset="-128"/>
            </a:endParaRPr>
          </a:p>
          <a:p>
            <a:r>
              <a:rPr lang="ja-JP" altLang="en-US" sz="1100" b="1" dirty="0">
                <a:latin typeface="メイリオ" panose="020B0604030504040204" pitchFamily="50" charset="-128"/>
                <a:ea typeface="メイリオ" panose="020B0604030504040204" pitchFamily="50" charset="-128"/>
              </a:rPr>
              <a:t>（３）事業規模による配分について</a:t>
            </a: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配分対象額の</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を規模割（</a:t>
            </a:r>
            <a:r>
              <a:rPr lang="en-US" altLang="ja-JP" sz="1100" dirty="0">
                <a:latin typeface="メイリオ" panose="020B0604030504040204" pitchFamily="50" charset="-128"/>
                <a:ea typeface="メイリオ" panose="020B0604030504040204" pitchFamily="50" charset="-128"/>
              </a:rPr>
              <a:t>B</a:t>
            </a:r>
            <a:r>
              <a:rPr lang="ja-JP" altLang="en-US" sz="1100" dirty="0">
                <a:latin typeface="メイリオ" panose="020B0604030504040204" pitchFamily="50" charset="-128"/>
                <a:ea typeface="メイリオ" panose="020B0604030504040204" pitchFamily="50" charset="-128"/>
              </a:rPr>
              <a:t>）とする。</a:t>
            </a: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直近年度の決算における経常費用の額を事業規模の基準とし、下表のとおり規模ポイントとして付与する。</a:t>
            </a: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各団体の規模ポイントを合計し、当該団体の占める割合を規模割（</a:t>
            </a:r>
            <a:r>
              <a:rPr lang="en-US" altLang="ja-JP" sz="1100" dirty="0">
                <a:latin typeface="メイリオ" panose="020B0604030504040204" pitchFamily="50" charset="-128"/>
                <a:ea typeface="メイリオ" panose="020B0604030504040204" pitchFamily="50" charset="-128"/>
              </a:rPr>
              <a:t>B</a:t>
            </a:r>
            <a:r>
              <a:rPr lang="ja-JP" altLang="en-US" sz="1100" dirty="0">
                <a:latin typeface="メイリオ" panose="020B0604030504040204" pitchFamily="50" charset="-128"/>
                <a:ea typeface="メイリオ" panose="020B0604030504040204" pitchFamily="50" charset="-128"/>
              </a:rPr>
              <a:t>）の配分割合とする。</a:t>
            </a:r>
          </a:p>
          <a:p>
            <a:pPr marL="628650" lvl="1" indent="-171450">
              <a:buFont typeface="Arial" panose="020B0604020202020204" pitchFamily="34" charset="0"/>
              <a:buChar char="•"/>
            </a:pPr>
            <a:r>
              <a:rPr lang="ja-JP" altLang="en-US" sz="1100" dirty="0">
                <a:latin typeface="メイリオ" panose="020B0604030504040204" pitchFamily="50" charset="-128"/>
                <a:ea typeface="メイリオ" panose="020B0604030504040204" pitchFamily="50" charset="-128"/>
              </a:rPr>
              <a:t>全体の寄附金額合計額の</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（規模割部分）に当該団体の配分割合を乗じて、各団体への配分額を決定する。この際、</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円単位まで計算を行い、小数点以下は切り捨てとする。</a:t>
            </a:r>
            <a:endParaRPr lang="en-US" altLang="ja-JP" sz="1100" dirty="0">
              <a:latin typeface="メイリオ" panose="020B0604030504040204" pitchFamily="50" charset="-128"/>
              <a:ea typeface="メイリオ" panose="020B0604030504040204" pitchFamily="50" charset="-128"/>
            </a:endParaRPr>
          </a:p>
          <a:p>
            <a:r>
              <a:rPr lang="ja-JP" altLang="en-US" sz="1100" b="1" dirty="0">
                <a:latin typeface="メイリオ" panose="020B0604030504040204" pitchFamily="50" charset="-128"/>
                <a:ea typeface="メイリオ" panose="020B0604030504040204" pitchFamily="50" charset="-128"/>
              </a:rPr>
              <a:t>（４）端数調整について</a:t>
            </a:r>
            <a:endParaRPr lang="en-US" altLang="ja-JP" sz="1100" b="1"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・上記（２）及び（３）において小数点以下を切り捨てたことによる端数は配　</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分見込み額の合計額が最も小さい団体に上乗せする。</a:t>
            </a:r>
          </a:p>
        </p:txBody>
      </p:sp>
    </p:spTree>
    <p:extLst>
      <p:ext uri="{BB962C8B-B14F-4D97-AF65-F5344CB8AC3E}">
        <p14:creationId xmlns:p14="http://schemas.microsoft.com/office/powerpoint/2010/main" val="3252567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図形グループ 18"/>
          <p:cNvGrpSpPr/>
          <p:nvPr/>
        </p:nvGrpSpPr>
        <p:grpSpPr>
          <a:xfrm>
            <a:off x="182626" y="9542451"/>
            <a:ext cx="6531617" cy="250600"/>
            <a:chOff x="170415" y="9530240"/>
            <a:chExt cx="6531617" cy="250600"/>
          </a:xfrm>
        </p:grpSpPr>
        <p:cxnSp>
          <p:nvCxnSpPr>
            <p:cNvPr id="20" name="直線コネクタ 19"/>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21" name="角丸四角形 20"/>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6459657" y="9534573"/>
              <a:ext cx="242375" cy="230832"/>
            </a:xfrm>
            <a:prstGeom prst="rect">
              <a:avLst/>
            </a:prstGeom>
            <a:noFill/>
          </p:spPr>
          <p:txBody>
            <a:bodyPr wrap="none" rtlCol="0">
              <a:spAutoFit/>
            </a:bodyPr>
            <a:lstStyle/>
            <a:p>
              <a:pPr algn="ctr"/>
              <a:r>
                <a:rPr kumimoji="1" lang="en-US" altLang="ja-JP" sz="900" dirty="0">
                  <a:solidFill>
                    <a:schemeClr val="bg1"/>
                  </a:solidFill>
                  <a:latin typeface="ヒラギノ角ゴ ProN W6"/>
                  <a:ea typeface="ヒラギノ角ゴ ProN W6"/>
                  <a:cs typeface="ヒラギノ角ゴ ProN W6"/>
                </a:rPr>
                <a:t>9</a:t>
              </a:r>
              <a:endParaRPr kumimoji="1" lang="ja-JP" altLang="en-US" sz="900" dirty="0">
                <a:solidFill>
                  <a:schemeClr val="bg1"/>
                </a:solidFill>
                <a:latin typeface="ヒラギノ角ゴ ProN W6"/>
                <a:ea typeface="ヒラギノ角ゴ ProN W6"/>
                <a:cs typeface="ヒラギノ角ゴ ProN W6"/>
              </a:endParaRPr>
            </a:p>
          </p:txBody>
        </p:sp>
      </p:grpSp>
      <p:sp>
        <p:nvSpPr>
          <p:cNvPr id="13" name="テキスト ボックス 12">
            <a:extLst>
              <a:ext uri="{FF2B5EF4-FFF2-40B4-BE49-F238E27FC236}">
                <a16:creationId xmlns:a16="http://schemas.microsoft.com/office/drawing/2014/main" id="{DD80F2AC-0673-4890-B7AA-5679322FAF95}"/>
              </a:ext>
            </a:extLst>
          </p:cNvPr>
          <p:cNvSpPr txBox="1"/>
          <p:nvPr/>
        </p:nvSpPr>
        <p:spPr>
          <a:xfrm>
            <a:off x="182626" y="5710752"/>
            <a:ext cx="5600686" cy="261610"/>
          </a:xfrm>
          <a:prstGeom prst="rect">
            <a:avLst/>
          </a:prstGeom>
          <a:noFill/>
        </p:spPr>
        <p:txBody>
          <a:bodyPr wrap="square" rtlCol="0">
            <a:spAutoFit/>
          </a:bodyPr>
          <a:lstStyle/>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参考</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前回・前々回の大会におけるチャリティ寄附金の額</a:t>
            </a:r>
            <a:endParaRPr lang="en-US" altLang="ja-JP" sz="1100" dirty="0">
              <a:latin typeface="メイリオ" panose="020B0604030504040204" pitchFamily="50" charset="-128"/>
              <a:ea typeface="メイリオ" panose="020B0604030504040204" pitchFamily="50" charset="-128"/>
            </a:endParaRPr>
          </a:p>
        </p:txBody>
      </p:sp>
      <p:graphicFrame>
        <p:nvGraphicFramePr>
          <p:cNvPr id="15" name="表 3">
            <a:extLst>
              <a:ext uri="{FF2B5EF4-FFF2-40B4-BE49-F238E27FC236}">
                <a16:creationId xmlns:a16="http://schemas.microsoft.com/office/drawing/2014/main" id="{27146A6C-42D9-4EBC-9F4A-9B881F5CCAE2}"/>
              </a:ext>
            </a:extLst>
          </p:cNvPr>
          <p:cNvGraphicFramePr>
            <a:graphicFrameLocks noGrp="1"/>
          </p:cNvGraphicFramePr>
          <p:nvPr>
            <p:extLst>
              <p:ext uri="{D42A27DB-BD31-4B8C-83A1-F6EECF244321}">
                <p14:modId xmlns:p14="http://schemas.microsoft.com/office/powerpoint/2010/main" val="1675391193"/>
              </p:ext>
            </p:extLst>
          </p:nvPr>
        </p:nvGraphicFramePr>
        <p:xfrm>
          <a:off x="395999" y="6000367"/>
          <a:ext cx="5737497" cy="3575560"/>
        </p:xfrm>
        <a:graphic>
          <a:graphicData uri="http://schemas.openxmlformats.org/drawingml/2006/table">
            <a:tbl>
              <a:tblPr firstRow="1" bandRow="1">
                <a:tableStyleId>{5940675A-B579-460E-94D1-54222C63F5DA}</a:tableStyleId>
              </a:tblPr>
              <a:tblGrid>
                <a:gridCol w="1912499">
                  <a:extLst>
                    <a:ext uri="{9D8B030D-6E8A-4147-A177-3AD203B41FA5}">
                      <a16:colId xmlns:a16="http://schemas.microsoft.com/office/drawing/2014/main" val="603037185"/>
                    </a:ext>
                  </a:extLst>
                </a:gridCol>
                <a:gridCol w="1912499">
                  <a:extLst>
                    <a:ext uri="{9D8B030D-6E8A-4147-A177-3AD203B41FA5}">
                      <a16:colId xmlns:a16="http://schemas.microsoft.com/office/drawing/2014/main" val="71200676"/>
                    </a:ext>
                  </a:extLst>
                </a:gridCol>
                <a:gridCol w="1912499">
                  <a:extLst>
                    <a:ext uri="{9D8B030D-6E8A-4147-A177-3AD203B41FA5}">
                      <a16:colId xmlns:a16="http://schemas.microsoft.com/office/drawing/2014/main" val="95054249"/>
                    </a:ext>
                  </a:extLst>
                </a:gridCol>
              </a:tblGrid>
              <a:tr h="494348">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寄附金の内訳</a:t>
                      </a:r>
                    </a:p>
                  </a:txBody>
                  <a:tcPr anchor="ctr">
                    <a:solidFill>
                      <a:srgbClr val="FF6600"/>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bg1"/>
                          </a:solidFill>
                          <a:latin typeface="Meiryo UI" panose="020B0604030504040204" pitchFamily="50" charset="-128"/>
                          <a:ea typeface="Meiryo UI" panose="020B0604030504040204" pitchFamily="50" charset="-128"/>
                        </a:rPr>
                        <a:t>2026</a:t>
                      </a:r>
                      <a:r>
                        <a:rPr kumimoji="1" lang="ja-JP" altLang="en-US" sz="1200" dirty="0">
                          <a:solidFill>
                            <a:schemeClr val="bg1"/>
                          </a:solidFill>
                          <a:latin typeface="Meiryo UI" panose="020B0604030504040204" pitchFamily="50" charset="-128"/>
                          <a:ea typeface="Meiryo UI" panose="020B0604030504040204" pitchFamily="50" charset="-128"/>
                        </a:rPr>
                        <a:t>大会寄附金額</a:t>
                      </a:r>
                    </a:p>
                  </a:txBody>
                  <a:tcPr anchor="ctr">
                    <a:solidFill>
                      <a:srgbClr val="FF6600"/>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bg1"/>
                          </a:solidFill>
                          <a:latin typeface="Meiryo UI" panose="020B0604030504040204" pitchFamily="50" charset="-128"/>
                          <a:ea typeface="Meiryo UI" panose="020B0604030504040204" pitchFamily="50" charset="-128"/>
                        </a:rPr>
                        <a:t>2025</a:t>
                      </a:r>
                      <a:r>
                        <a:rPr kumimoji="1" lang="ja-JP" altLang="en-US" sz="1200" dirty="0">
                          <a:solidFill>
                            <a:schemeClr val="bg1"/>
                          </a:solidFill>
                          <a:latin typeface="Meiryo UI" panose="020B0604030504040204" pitchFamily="50" charset="-128"/>
                          <a:ea typeface="Meiryo UI" panose="020B0604030504040204" pitchFamily="50" charset="-128"/>
                        </a:rPr>
                        <a:t>大会寄附金額</a:t>
                      </a:r>
                    </a:p>
                  </a:txBody>
                  <a:tcPr anchor="ctr">
                    <a:solidFill>
                      <a:srgbClr val="FF6600"/>
                    </a:solidFill>
                  </a:tcPr>
                </a:tc>
                <a:extLst>
                  <a:ext uri="{0D108BD9-81ED-4DB2-BD59-A6C34878D82A}">
                    <a16:rowId xmlns:a16="http://schemas.microsoft.com/office/drawing/2014/main" val="3899895934"/>
                  </a:ext>
                </a:extLst>
              </a:tr>
              <a:tr h="494348">
                <a:tc>
                  <a:txBody>
                    <a:bodyPr/>
                    <a:lstStyle/>
                    <a:p>
                      <a:pPr algn="l"/>
                      <a:r>
                        <a:rPr kumimoji="1" lang="ja-JP" altLang="en-US" sz="1200" dirty="0">
                          <a:latin typeface="Meiryo UI" panose="020B0604030504040204" pitchFamily="50" charset="-128"/>
                          <a:ea typeface="Meiryo UI" panose="020B0604030504040204" pitchFamily="50" charset="-128"/>
                        </a:rPr>
                        <a:t>（ア）　エントリー時の寄附</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口</a:t>
                      </a:r>
                      <a:r>
                        <a:rPr kumimoji="1" lang="en-US" altLang="ja-JP" sz="1200" dirty="0">
                          <a:latin typeface="Meiryo UI" panose="020B0604030504040204" pitchFamily="50" charset="-128"/>
                          <a:ea typeface="Meiryo UI" panose="020B0604030504040204" pitchFamily="50" charset="-128"/>
                        </a:rPr>
                        <a:t>500</a:t>
                      </a:r>
                      <a:r>
                        <a:rPr kumimoji="1" lang="ja-JP" altLang="en-US" sz="1200" dirty="0">
                          <a:solidFill>
                            <a:schemeClr val="tx1"/>
                          </a:solidFill>
                          <a:latin typeface="Meiryo UI" panose="020B0604030504040204" pitchFamily="50" charset="-128"/>
                          <a:ea typeface="Meiryo UI" panose="020B0604030504040204" pitchFamily="50" charset="-128"/>
                        </a:rPr>
                        <a:t>円・５</a:t>
                      </a:r>
                      <a:r>
                        <a:rPr kumimoji="1" lang="en-US" altLang="ja-JP" sz="1200" dirty="0">
                          <a:solidFill>
                            <a:schemeClr val="tx1"/>
                          </a:solidFill>
                          <a:latin typeface="Meiryo UI" panose="020B0604030504040204" pitchFamily="50" charset="-128"/>
                          <a:ea typeface="Meiryo UI" panose="020B0604030504040204" pitchFamily="50" charset="-128"/>
                        </a:rPr>
                        <a:t>US</a:t>
                      </a:r>
                      <a:r>
                        <a:rPr kumimoji="1" lang="ja-JP" altLang="en-US" sz="1200" dirty="0">
                          <a:solidFill>
                            <a:schemeClr val="tx1"/>
                          </a:solidFill>
                          <a:latin typeface="Meiryo UI" panose="020B0604030504040204" pitchFamily="50" charset="-128"/>
                          <a:ea typeface="Meiryo UI" panose="020B0604030504040204" pitchFamily="50" charset="-128"/>
                        </a:rPr>
                        <a:t>ドル）</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6350" marR="0" lvl="0" indent="-6350" algn="r" defTabSz="457200" rtl="0" eaLnBrk="1" fontAlgn="auto" latinLnBrk="0" hangingPunct="1">
                        <a:lnSpc>
                          <a:spcPct val="107000"/>
                        </a:lnSpc>
                        <a:spcBef>
                          <a:spcPts val="0"/>
                        </a:spcBef>
                        <a:spcAft>
                          <a:spcPts val="15"/>
                        </a:spcAft>
                        <a:buClrTx/>
                        <a:buSzTx/>
                        <a:buFontTx/>
                        <a:buNone/>
                        <a:tabLst/>
                        <a:defRPr/>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46,753,194</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tc>
                <a:tc>
                  <a:txBody>
                    <a:bodyPr/>
                    <a:lstStyle/>
                    <a:p>
                      <a:pPr marL="6350" marR="0" lvl="0" indent="-6350" algn="r" defTabSz="457200" rtl="0" eaLnBrk="1" fontAlgn="auto" latinLnBrk="0" hangingPunct="1">
                        <a:lnSpc>
                          <a:spcPct val="107000"/>
                        </a:lnSpc>
                        <a:spcBef>
                          <a:spcPts val="0"/>
                        </a:spcBef>
                        <a:spcAft>
                          <a:spcPts val="15"/>
                        </a:spcAft>
                        <a:buClrTx/>
                        <a:buSzTx/>
                        <a:buFontTx/>
                        <a:buNone/>
                        <a:tabLst/>
                        <a:defRPr/>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43,798,000</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tc>
                <a:extLst>
                  <a:ext uri="{0D108BD9-81ED-4DB2-BD59-A6C34878D82A}">
                    <a16:rowId xmlns:a16="http://schemas.microsoft.com/office/drawing/2014/main" val="4063015244"/>
                  </a:ext>
                </a:extLst>
              </a:tr>
              <a:tr h="551910">
                <a:tc>
                  <a:txBody>
                    <a:bodyPr/>
                    <a:lstStyle/>
                    <a:p>
                      <a:pPr marL="6350" indent="-6350" algn="l">
                        <a:lnSpc>
                          <a:spcPct val="107000"/>
                        </a:lnSpc>
                        <a:spcAft>
                          <a:spcPts val="15"/>
                        </a:spcAft>
                      </a:pPr>
                      <a:r>
                        <a:rPr lang="ja-JP" altLang="en-US"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（イ）</a:t>
                      </a:r>
                      <a:r>
                        <a:rPr lang="ja-JP" sz="1200" kern="100" spc="0" baseline="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チャリティグッズ</a:t>
                      </a:r>
                      <a:r>
                        <a:rPr lang="ja-JP" altLang="en-US" sz="1200" kern="100" spc="0" baseline="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売上額</a:t>
                      </a:r>
                      <a:endParaRPr lang="en-US" altLang="ja-JP" sz="1200" kern="100" spc="0" baseline="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6350" indent="-6350" algn="l">
                        <a:lnSpc>
                          <a:spcPct val="107000"/>
                        </a:lnSpc>
                        <a:spcAft>
                          <a:spcPts val="15"/>
                        </a:spcAft>
                      </a:pPr>
                      <a:r>
                        <a:rPr lang="ja-JP" altLang="en-US" sz="1200" kern="100" spc="0" baseline="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　　　　らの寄附</a:t>
                      </a:r>
                      <a:endParaRPr lang="ja-JP" sz="1200" kern="100" spc="0"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B w="12700" cap="flat" cmpd="sng" algn="ctr">
                      <a:solidFill>
                        <a:schemeClr val="tx1"/>
                      </a:solidFill>
                      <a:prstDash val="sysDot"/>
                      <a:round/>
                      <a:headEnd type="none" w="med" len="med"/>
                      <a:tailEnd type="none" w="med" len="med"/>
                    </a:lnB>
                  </a:tcPr>
                </a:tc>
                <a:tc>
                  <a:txBody>
                    <a:bodyPr/>
                    <a:lstStyle/>
                    <a:p>
                      <a:pPr marL="6350" marR="0" lvl="0" indent="-6350" algn="r" defTabSz="457200" rtl="0" eaLnBrk="1" fontAlgn="auto" latinLnBrk="0" hangingPunct="1">
                        <a:lnSpc>
                          <a:spcPct val="107000"/>
                        </a:lnSpc>
                        <a:spcBef>
                          <a:spcPts val="0"/>
                        </a:spcBef>
                        <a:spcAft>
                          <a:spcPts val="15"/>
                        </a:spcAft>
                        <a:buClrTx/>
                        <a:buSzTx/>
                        <a:buFontTx/>
                        <a:buNone/>
                        <a:tabLst/>
                        <a:defRPr/>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21,289,400</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B w="12700" cap="flat" cmpd="sng" algn="ctr">
                      <a:solidFill>
                        <a:schemeClr val="tx1"/>
                      </a:solidFill>
                      <a:prstDash val="sysDot"/>
                      <a:round/>
                      <a:headEnd type="none" w="med" len="med"/>
                      <a:tailEnd type="none" w="med" len="med"/>
                    </a:lnB>
                  </a:tcPr>
                </a:tc>
                <a:tc>
                  <a:txBody>
                    <a:bodyPr/>
                    <a:lstStyle/>
                    <a:p>
                      <a:pPr marL="6350" marR="0" lvl="0" indent="-6350" algn="r" defTabSz="457200" rtl="0" eaLnBrk="1" fontAlgn="auto" latinLnBrk="0" hangingPunct="1">
                        <a:lnSpc>
                          <a:spcPct val="107000"/>
                        </a:lnSpc>
                        <a:spcBef>
                          <a:spcPts val="0"/>
                        </a:spcBef>
                        <a:spcAft>
                          <a:spcPts val="15"/>
                        </a:spcAft>
                        <a:buClrTx/>
                        <a:buSzTx/>
                        <a:buFontTx/>
                        <a:buNone/>
                        <a:tabLst/>
                        <a:defRPr/>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19,989,076</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231182249"/>
                  </a:ext>
                </a:extLst>
              </a:tr>
              <a:tr h="551910">
                <a:tc>
                  <a:txBody>
                    <a:bodyPr/>
                    <a:lstStyle/>
                    <a:p>
                      <a:pPr marL="6350" marR="0" lvl="0" indent="-6350" algn="l" defTabSz="457200" rtl="0" eaLnBrk="1" fontAlgn="auto" latinLnBrk="0" hangingPunct="1">
                        <a:lnSpc>
                          <a:spcPct val="107000"/>
                        </a:lnSpc>
                        <a:spcBef>
                          <a:spcPts val="0"/>
                        </a:spcBef>
                        <a:spcAft>
                          <a:spcPts val="15"/>
                        </a:spcAft>
                        <a:buClrTx/>
                        <a:buSzTx/>
                        <a:buFontTx/>
                        <a:buNone/>
                        <a:tabLst/>
                        <a:defRPr/>
                      </a:pPr>
                      <a:r>
                        <a:rPr lang="en-US" alt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募金</a:t>
                      </a:r>
                      <a:endParaRPr lang="en-US" altLang="ja-JP"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6350" marR="0" lvl="0" indent="-6350" algn="l" defTabSz="457200" rtl="0" eaLnBrk="1" fontAlgn="auto" latinLnBrk="0" hangingPunct="1">
                        <a:lnSpc>
                          <a:spcPct val="107000"/>
                        </a:lnSpc>
                        <a:spcBef>
                          <a:spcPts val="0"/>
                        </a:spcBef>
                        <a:spcAft>
                          <a:spcPts val="15"/>
                        </a:spcAft>
                        <a:buClrTx/>
                        <a:buSzTx/>
                        <a:buFontTx/>
                        <a:buNone/>
                        <a:tabLst/>
                        <a:defRPr/>
                      </a:pPr>
                      <a:r>
                        <a:rPr lang="ja-JP" altLang="en-US"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kern="100" spc="-70" baseline="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（マラソン</a:t>
                      </a:r>
                      <a:r>
                        <a:rPr lang="en-US" altLang="ja-JP" sz="1200" kern="100" spc="-70" baseline="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EXPO</a:t>
                      </a:r>
                      <a:r>
                        <a:rPr lang="ja-JP" altLang="en-US" sz="1200" kern="100" spc="-70" baseline="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会場）</a:t>
                      </a:r>
                      <a:endParaRPr lang="ja-JP" altLang="ja-JP" sz="1200" kern="100" spc="-70"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T w="12700" cap="flat" cmpd="sng" algn="ctr">
                      <a:solidFill>
                        <a:schemeClr val="tx1"/>
                      </a:solidFill>
                      <a:prstDash val="sysDot"/>
                      <a:round/>
                      <a:headEnd type="none" w="med" len="med"/>
                      <a:tailEnd type="none" w="med" len="med"/>
                    </a:lnT>
                  </a:tcPr>
                </a:tc>
                <a:tc>
                  <a:txBody>
                    <a:bodyPr/>
                    <a:lstStyle/>
                    <a:p>
                      <a:pPr marL="6350" marR="0" lvl="0" indent="-6350" algn="r" defTabSz="457200" rtl="0" eaLnBrk="1" fontAlgn="auto" latinLnBrk="0" hangingPunct="1">
                        <a:lnSpc>
                          <a:spcPct val="107000"/>
                        </a:lnSpc>
                        <a:spcBef>
                          <a:spcPts val="0"/>
                        </a:spcBef>
                        <a:spcAft>
                          <a:spcPts val="15"/>
                        </a:spcAft>
                        <a:buClrTx/>
                        <a:buSzTx/>
                        <a:buFontTx/>
                        <a:buNone/>
                        <a:tabLst/>
                        <a:defRPr/>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182,062</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T w="12700" cap="flat" cmpd="sng" algn="ctr">
                      <a:solidFill>
                        <a:schemeClr val="tx1"/>
                      </a:solidFill>
                      <a:prstDash val="sysDot"/>
                      <a:round/>
                      <a:headEnd type="none" w="med" len="med"/>
                      <a:tailEnd type="none" w="med" len="med"/>
                    </a:lnT>
                  </a:tcPr>
                </a:tc>
                <a:tc>
                  <a:txBody>
                    <a:bodyPr/>
                    <a:lstStyle/>
                    <a:p>
                      <a:pPr marL="6350" marR="0" lvl="0" indent="-6350" algn="r" defTabSz="457200" rtl="0" eaLnBrk="1" fontAlgn="auto" latinLnBrk="0" hangingPunct="1">
                        <a:lnSpc>
                          <a:spcPct val="107000"/>
                        </a:lnSpc>
                        <a:spcBef>
                          <a:spcPts val="0"/>
                        </a:spcBef>
                        <a:spcAft>
                          <a:spcPts val="15"/>
                        </a:spcAft>
                        <a:buClrTx/>
                        <a:buSzTx/>
                        <a:buFontTx/>
                        <a:buNone/>
                        <a:tabLst/>
                        <a:defRPr/>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151,066</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346542989"/>
                  </a:ext>
                </a:extLst>
              </a:tr>
              <a:tr h="494348">
                <a:tc>
                  <a:txBody>
                    <a:bodyPr/>
                    <a:lstStyle/>
                    <a:p>
                      <a:pPr marL="6350" indent="-6350" algn="l">
                        <a:lnSpc>
                          <a:spcPct val="107000"/>
                        </a:lnSpc>
                        <a:spcAft>
                          <a:spcPts val="15"/>
                        </a:spcAft>
                      </a:pPr>
                      <a:r>
                        <a:rPr lang="ja-JP" altLang="en-US"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（ウ）ファンドレイジングに</a:t>
                      </a:r>
                      <a:endParaRPr lang="en-US" altLang="ja-JP"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6350" indent="-6350" algn="l">
                        <a:lnSpc>
                          <a:spcPct val="107000"/>
                        </a:lnSpc>
                        <a:spcAft>
                          <a:spcPts val="15"/>
                        </a:spcAft>
                      </a:pPr>
                      <a:r>
                        <a:rPr lang="ja-JP" altLang="en-US"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　　　　よる寄附</a:t>
                      </a:r>
                      <a:endPar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B w="12700" cap="flat" cmpd="sng" algn="ctr">
                      <a:solidFill>
                        <a:schemeClr val="tx1"/>
                      </a:solidFill>
                      <a:prstDash val="sysDot"/>
                      <a:round/>
                      <a:headEnd type="none" w="med" len="med"/>
                      <a:tailEnd type="none" w="med" len="med"/>
                    </a:lnB>
                  </a:tcPr>
                </a:tc>
                <a:tc>
                  <a:txBody>
                    <a:bodyPr/>
                    <a:lstStyle/>
                    <a:p>
                      <a:pPr marL="6350" lvl="0" indent="-6350" algn="r">
                        <a:lnSpc>
                          <a:spcPct val="107000"/>
                        </a:lnSpc>
                        <a:spcAft>
                          <a:spcPts val="15"/>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33,013,806</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en-US" altLang="ja-JP" sz="1200" b="0" kern="100" dirty="0">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R="90805" marT="41275" marB="0" anchor="ctr">
                    <a:lnB w="12700" cap="flat" cmpd="sng" algn="ctr">
                      <a:solidFill>
                        <a:schemeClr val="tx1"/>
                      </a:solidFill>
                      <a:prstDash val="sysDot"/>
                      <a:round/>
                      <a:headEnd type="none" w="med" len="med"/>
                      <a:tailEnd type="none" w="med" len="med"/>
                    </a:lnB>
                  </a:tcPr>
                </a:tc>
                <a:tc>
                  <a:txBody>
                    <a:bodyPr/>
                    <a:lstStyle/>
                    <a:p>
                      <a:pPr marL="6350" lvl="0" indent="-6350" algn="r">
                        <a:lnSpc>
                          <a:spcPct val="107000"/>
                        </a:lnSpc>
                        <a:spcAft>
                          <a:spcPts val="15"/>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40,192,960</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en-US" altLang="ja-JP" sz="1200" b="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R="90805" marT="41275" marB="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085505722"/>
                  </a:ext>
                </a:extLst>
              </a:tr>
              <a:tr h="494348">
                <a:tc>
                  <a:txBody>
                    <a:bodyPr/>
                    <a:lstStyle/>
                    <a:p>
                      <a:pPr marL="6350" marR="0" lvl="0" indent="-6350" algn="l" defTabSz="457200" rtl="0" eaLnBrk="1" fontAlgn="auto" latinLnBrk="0" hangingPunct="1">
                        <a:lnSpc>
                          <a:spcPct val="107000"/>
                        </a:lnSpc>
                        <a:spcBef>
                          <a:spcPts val="0"/>
                        </a:spcBef>
                        <a:spcAft>
                          <a:spcPts val="15"/>
                        </a:spcAft>
                        <a:buClrTx/>
                        <a:buSzTx/>
                        <a:buFontTx/>
                        <a:buNone/>
                        <a:tabLst/>
                        <a:defRPr/>
                      </a:pPr>
                      <a:r>
                        <a:rPr lang="en-US" altLang="ja-JP"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kern="10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kern="100" dirty="0">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rPr>
                        <a:t>国外チャリティランナー</a:t>
                      </a:r>
                      <a:endParaRPr lang="en-US" altLang="ja-JP" sz="1200" kern="100" dirty="0">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endParaRPr>
                    </a:p>
                    <a:p>
                      <a:pPr marL="6350" marR="0" lvl="0" indent="-6350" algn="l" defTabSz="457200" rtl="0" eaLnBrk="1" fontAlgn="auto" latinLnBrk="0" hangingPunct="1">
                        <a:lnSpc>
                          <a:spcPct val="107000"/>
                        </a:lnSpc>
                        <a:spcBef>
                          <a:spcPts val="0"/>
                        </a:spcBef>
                        <a:spcAft>
                          <a:spcPts val="15"/>
                        </a:spcAft>
                        <a:buClrTx/>
                        <a:buSzTx/>
                        <a:buFontTx/>
                        <a:buNone/>
                        <a:tabLst/>
                        <a:defRPr/>
                      </a:pPr>
                      <a:r>
                        <a:rPr lang="ja-JP" altLang="en-US" sz="1200" kern="100" dirty="0">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rPr>
                        <a:t>　　　からの寄附</a:t>
                      </a:r>
                      <a:endParaRPr lang="ja-JP" altLang="ja-JP" sz="12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T w="12700" cap="flat" cmpd="sng" algn="ctr">
                      <a:solidFill>
                        <a:schemeClr val="tx1"/>
                      </a:solidFill>
                      <a:prstDash val="sysDot"/>
                      <a:round/>
                      <a:headEnd type="none" w="med" len="med"/>
                      <a:tailEnd type="none" w="med" len="med"/>
                    </a:lnT>
                  </a:tcPr>
                </a:tc>
                <a:tc>
                  <a:txBody>
                    <a:bodyPr/>
                    <a:lstStyle/>
                    <a:p>
                      <a:pPr marL="6350" lvl="0" indent="-6350" algn="r">
                        <a:lnSpc>
                          <a:spcPct val="107000"/>
                        </a:lnSpc>
                        <a:spcAft>
                          <a:spcPts val="15"/>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6,188,974</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T w="12700" cap="flat" cmpd="sng" algn="ctr">
                      <a:solidFill>
                        <a:schemeClr val="tx1"/>
                      </a:solidFill>
                      <a:prstDash val="sysDot"/>
                      <a:round/>
                      <a:headEnd type="none" w="med" len="med"/>
                      <a:tailEnd type="none" w="med" len="med"/>
                    </a:lnT>
                  </a:tcPr>
                </a:tc>
                <a:tc>
                  <a:txBody>
                    <a:bodyPr/>
                    <a:lstStyle/>
                    <a:p>
                      <a:pPr marL="6350" lvl="0" indent="-6350" algn="r">
                        <a:lnSpc>
                          <a:spcPct val="107000"/>
                        </a:lnSpc>
                        <a:spcAft>
                          <a:spcPts val="15"/>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実施なし</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2555429549"/>
                  </a:ext>
                </a:extLst>
              </a:tr>
              <a:tr h="494348">
                <a:tc>
                  <a:txBody>
                    <a:bodyPr/>
                    <a:lstStyle/>
                    <a:p>
                      <a:pPr marL="6350" indent="-6350" algn="ctr">
                        <a:lnSpc>
                          <a:spcPct val="107000"/>
                        </a:lnSpc>
                        <a:spcAft>
                          <a:spcPts val="15"/>
                        </a:spcAft>
                      </a:pPr>
                      <a:r>
                        <a:rPr lang="ja-JP" altLang="en-US"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合計</a:t>
                      </a:r>
                      <a:endParaRPr lang="ja-JP" sz="12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tc>
                <a:tc>
                  <a:txBody>
                    <a:bodyPr/>
                    <a:lstStyle/>
                    <a:p>
                      <a:pPr marL="6350" lvl="0" indent="-6350" algn="r">
                        <a:lnSpc>
                          <a:spcPct val="107000"/>
                        </a:lnSpc>
                        <a:spcAft>
                          <a:spcPts val="15"/>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107,427,436</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tc>
                <a:tc>
                  <a:txBody>
                    <a:bodyPr/>
                    <a:lstStyle/>
                    <a:p>
                      <a:pPr marL="6350" lvl="0" indent="-6350" algn="r">
                        <a:lnSpc>
                          <a:spcPct val="107000"/>
                        </a:lnSpc>
                        <a:spcAft>
                          <a:spcPts val="15"/>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104,131,102</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endParaRPr lang="ja-JP" altLang="ja-JP" sz="1200" b="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R="90805" marT="41275" marB="0" anchor="ctr"/>
                </a:tc>
                <a:extLst>
                  <a:ext uri="{0D108BD9-81ED-4DB2-BD59-A6C34878D82A}">
                    <a16:rowId xmlns:a16="http://schemas.microsoft.com/office/drawing/2014/main" val="665221103"/>
                  </a:ext>
                </a:extLst>
              </a:tr>
            </a:tbl>
          </a:graphicData>
        </a:graphic>
      </p:graphicFrame>
      <p:sp>
        <p:nvSpPr>
          <p:cNvPr id="3" name="テキスト ボックス 2">
            <a:extLst>
              <a:ext uri="{FF2B5EF4-FFF2-40B4-BE49-F238E27FC236}">
                <a16:creationId xmlns:a16="http://schemas.microsoft.com/office/drawing/2014/main" id="{25F85032-80E3-D127-A37A-1209777683B6}"/>
              </a:ext>
            </a:extLst>
          </p:cNvPr>
          <p:cNvSpPr txBox="1"/>
          <p:nvPr/>
        </p:nvSpPr>
        <p:spPr>
          <a:xfrm>
            <a:off x="267175" y="3397962"/>
            <a:ext cx="6362518" cy="278538"/>
          </a:xfrm>
          <a:prstGeom prst="rect">
            <a:avLst/>
          </a:prstGeom>
          <a:noFill/>
        </p:spPr>
        <p:txBody>
          <a:bodyPr wrap="square" rtlCol="0">
            <a:spAutoFit/>
          </a:bodyPr>
          <a:lstStyle/>
          <a:p>
            <a:pPr marL="0" marR="0" lvl="0" indent="0" defTabSz="914400" eaLnBrk="1" fontAlgn="base" latinLnBrk="0" hangingPunct="1">
              <a:lnSpc>
                <a:spcPct val="110000"/>
              </a:lnSpc>
              <a:spcBef>
                <a:spcPct val="0"/>
              </a:spcBef>
              <a:spcAft>
                <a:spcPct val="0"/>
              </a:spcAft>
              <a:buClrTx/>
              <a:buSzTx/>
              <a:buFontTx/>
              <a:buNone/>
              <a:tabLst/>
              <a:defRPr/>
            </a:pPr>
            <a:r>
              <a:rPr kumimoji="0" lang="en-US" altLang="ja-JP" sz="1100" kern="0" dirty="0">
                <a:solidFill>
                  <a:srgbClr val="000000"/>
                </a:solidFill>
                <a:latin typeface="メイリオ" panose="020B0604030504040204" pitchFamily="50" charset="-128"/>
                <a:ea typeface="メイリオ" panose="020B0604030504040204" pitchFamily="50" charset="-128"/>
              </a:rPr>
              <a:t>(</a:t>
            </a:r>
            <a:r>
              <a:rPr kumimoji="0" lang="ja-JP" altLang="en-US" sz="1100" kern="0" dirty="0">
                <a:solidFill>
                  <a:srgbClr val="000000"/>
                </a:solidFill>
                <a:latin typeface="メイリオ" panose="020B0604030504040204" pitchFamily="50" charset="-128"/>
                <a:ea typeface="メイリオ" panose="020B0604030504040204" pitchFamily="50" charset="-128"/>
              </a:rPr>
              <a:t>参考</a:t>
            </a:r>
            <a:r>
              <a:rPr kumimoji="0" lang="en-US" altLang="ja-JP" sz="1100" kern="0" dirty="0">
                <a:solidFill>
                  <a:srgbClr val="000000"/>
                </a:solidFill>
                <a:latin typeface="メイリオ" panose="020B0604030504040204" pitchFamily="50" charset="-128"/>
                <a:ea typeface="メイリオ" panose="020B0604030504040204" pitchFamily="50" charset="-128"/>
              </a:rPr>
              <a:t>)</a:t>
            </a:r>
            <a:r>
              <a:rPr kumimoji="0" lang="ja-JP" altLang="en-US" sz="1100" kern="0" dirty="0">
                <a:solidFill>
                  <a:srgbClr val="000000"/>
                </a:solidFill>
                <a:latin typeface="メイリオ" panose="020B0604030504040204" pitchFamily="50" charset="-128"/>
                <a:ea typeface="メイリオ" panose="020B0604030504040204" pitchFamily="50" charset="-128"/>
              </a:rPr>
              <a:t>寄附金配分方法のイメージ</a:t>
            </a:r>
            <a:endParaRPr kumimoji="0" lang="en-US" altLang="ja-JP" sz="1100" kern="0" dirty="0">
              <a:solidFill>
                <a:srgbClr val="000000"/>
              </a:solidFill>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382B4A97-4B89-E892-7BA7-E427D9597396}"/>
              </a:ext>
            </a:extLst>
          </p:cNvPr>
          <p:cNvGraphicFramePr>
            <a:graphicFrameLocks noGrp="1"/>
          </p:cNvGraphicFramePr>
          <p:nvPr>
            <p:extLst>
              <p:ext uri="{D42A27DB-BD31-4B8C-83A1-F6EECF244321}">
                <p14:modId xmlns:p14="http://schemas.microsoft.com/office/powerpoint/2010/main" val="1830511782"/>
              </p:ext>
            </p:extLst>
          </p:nvPr>
        </p:nvGraphicFramePr>
        <p:xfrm>
          <a:off x="326210" y="3741939"/>
          <a:ext cx="5934382" cy="1691864"/>
        </p:xfrm>
        <a:graphic>
          <a:graphicData uri="http://schemas.openxmlformats.org/drawingml/2006/table">
            <a:tbl>
              <a:tblPr/>
              <a:tblGrid>
                <a:gridCol w="892990">
                  <a:extLst>
                    <a:ext uri="{9D8B030D-6E8A-4147-A177-3AD203B41FA5}">
                      <a16:colId xmlns:a16="http://schemas.microsoft.com/office/drawing/2014/main" val="479213095"/>
                    </a:ext>
                  </a:extLst>
                </a:gridCol>
                <a:gridCol w="445008">
                  <a:extLst>
                    <a:ext uri="{9D8B030D-6E8A-4147-A177-3AD203B41FA5}">
                      <a16:colId xmlns:a16="http://schemas.microsoft.com/office/drawing/2014/main" val="3529591892"/>
                    </a:ext>
                  </a:extLst>
                </a:gridCol>
                <a:gridCol w="542544">
                  <a:extLst>
                    <a:ext uri="{9D8B030D-6E8A-4147-A177-3AD203B41FA5}">
                      <a16:colId xmlns:a16="http://schemas.microsoft.com/office/drawing/2014/main" val="2547699631"/>
                    </a:ext>
                  </a:extLst>
                </a:gridCol>
                <a:gridCol w="798576">
                  <a:extLst>
                    <a:ext uri="{9D8B030D-6E8A-4147-A177-3AD203B41FA5}">
                      <a16:colId xmlns:a16="http://schemas.microsoft.com/office/drawing/2014/main" val="4009816186"/>
                    </a:ext>
                  </a:extLst>
                </a:gridCol>
                <a:gridCol w="780288">
                  <a:extLst>
                    <a:ext uri="{9D8B030D-6E8A-4147-A177-3AD203B41FA5}">
                      <a16:colId xmlns:a16="http://schemas.microsoft.com/office/drawing/2014/main" val="504486447"/>
                    </a:ext>
                  </a:extLst>
                </a:gridCol>
                <a:gridCol w="493776">
                  <a:extLst>
                    <a:ext uri="{9D8B030D-6E8A-4147-A177-3AD203B41FA5}">
                      <a16:colId xmlns:a16="http://schemas.microsoft.com/office/drawing/2014/main" val="4090336335"/>
                    </a:ext>
                  </a:extLst>
                </a:gridCol>
                <a:gridCol w="603504">
                  <a:extLst>
                    <a:ext uri="{9D8B030D-6E8A-4147-A177-3AD203B41FA5}">
                      <a16:colId xmlns:a16="http://schemas.microsoft.com/office/drawing/2014/main" val="2130646974"/>
                    </a:ext>
                  </a:extLst>
                </a:gridCol>
                <a:gridCol w="786384">
                  <a:extLst>
                    <a:ext uri="{9D8B030D-6E8A-4147-A177-3AD203B41FA5}">
                      <a16:colId xmlns:a16="http://schemas.microsoft.com/office/drawing/2014/main" val="4047672230"/>
                    </a:ext>
                  </a:extLst>
                </a:gridCol>
                <a:gridCol w="115824">
                  <a:extLst>
                    <a:ext uri="{9D8B030D-6E8A-4147-A177-3AD203B41FA5}">
                      <a16:colId xmlns:a16="http://schemas.microsoft.com/office/drawing/2014/main" val="1566615255"/>
                    </a:ext>
                  </a:extLst>
                </a:gridCol>
                <a:gridCol w="475488">
                  <a:extLst>
                    <a:ext uri="{9D8B030D-6E8A-4147-A177-3AD203B41FA5}">
                      <a16:colId xmlns:a16="http://schemas.microsoft.com/office/drawing/2014/main" val="2659150493"/>
                    </a:ext>
                  </a:extLst>
                </a:gridCol>
              </a:tblGrid>
              <a:tr h="375713">
                <a:tc>
                  <a:txBody>
                    <a:bodyPr/>
                    <a:lstStyle/>
                    <a:p>
                      <a:pPr algn="l" fontAlgn="ctr"/>
                      <a:r>
                        <a:rPr lang="ja-JP" sz="900" kern="120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3">
                  <a:txBody>
                    <a:bodyPr/>
                    <a:lstStyle/>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選考審査</a:t>
                      </a:r>
                      <a:r>
                        <a:rPr lang="ja-JP" altLang="en-US"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時の</a:t>
                      </a: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得点による配分（</a:t>
                      </a:r>
                      <a:r>
                        <a:rPr lang="en-US"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1/2</a:t>
                      </a: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事業規模による配分</a:t>
                      </a:r>
                      <a:endParaRPr lang="en-US" alt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endParaRPr>
                    </a:p>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a:t>
                      </a:r>
                      <a:r>
                        <a:rPr lang="en-US"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1/2</a:t>
                      </a: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4">
                  <a:txBody>
                    <a:bodyPr/>
                    <a:lstStyle/>
                    <a:p>
                      <a:pPr algn="ctr" fontAlgn="ct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4">
                  <a:txBody>
                    <a:bodyPr/>
                    <a:lstStyle/>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合計</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6575871"/>
                  </a:ext>
                </a:extLst>
              </a:tr>
              <a:tr h="107109">
                <a:tc rowSpan="3">
                  <a:txBody>
                    <a:bodyPr/>
                    <a:lstStyle/>
                    <a:p>
                      <a:pPr algn="l" fontAlgn="ctr"/>
                      <a:r>
                        <a:rPr lang="ja-JP" sz="900" kern="1200"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審査</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rowSpan="3">
                  <a:txBody>
                    <a:bodyPr/>
                    <a:lstStyle/>
                    <a:p>
                      <a:pPr algn="ctr" fontAlgn="ctr"/>
                      <a:r>
                        <a:rPr lang="ja-JP" sz="900" kern="120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得点割（</a:t>
                      </a:r>
                      <a:r>
                        <a:rPr lang="en-US" sz="900" kern="120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A</a:t>
                      </a:r>
                      <a:r>
                        <a:rPr lang="ja-JP" sz="900" kern="120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配分</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直近の</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rowSpan="2">
                  <a:txBody>
                    <a:bodyPr/>
                    <a:lstStyle/>
                    <a:p>
                      <a:pPr algn="ctr" fontAlgn="ctr"/>
                      <a:r>
                        <a:rPr lang="ja-JP" sz="900" kern="120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規模</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a:noFill/>
                    </a:lnB>
                  </a:tcPr>
                </a:tc>
                <a:tc rowSpan="3">
                  <a:txBody>
                    <a:bodyPr/>
                    <a:lstStyle/>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規模割（</a:t>
                      </a:r>
                      <a:r>
                        <a:rPr lang="en-US"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B</a:t>
                      </a: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sz="900" kern="120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配分</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625904133"/>
                  </a:ext>
                </a:extLst>
              </a:tr>
              <a:tr h="0">
                <a:tc vMerge="1">
                  <a:txBody>
                    <a:bodyPr/>
                    <a:lstStyle/>
                    <a:p>
                      <a:endParaRPr kumimoji="1" lang="ja-JP" altLang="en-US"/>
                    </a:p>
                  </a:txBody>
                  <a:tcPr/>
                </a:tc>
                <a:tc rowSpan="2">
                  <a:txBody>
                    <a:bodyPr/>
                    <a:lstStyle/>
                    <a:p>
                      <a:pPr algn="ctr" fontAlgn="ctr"/>
                      <a:r>
                        <a:rPr lang="ja-JP" sz="900" kern="1200" dirty="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ポイント</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R>
                      <a:noFill/>
                    </a:lnR>
                    <a:lnT>
                      <a:noFill/>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a:noFill/>
                    </a:lnL>
                  </a:tcPr>
                </a:tc>
                <a:tc vMerge="1">
                  <a:txBody>
                    <a:bodyPr/>
                    <a:lstStyle/>
                    <a:p>
                      <a:endParaRPr kumimoji="1" lang="ja-JP" altLang="en-US"/>
                    </a:p>
                  </a:txBody>
                  <a:tcPr/>
                </a:tc>
                <a:tc vMerge="1">
                  <a:txBody>
                    <a:bodyPr/>
                    <a:lstStyle/>
                    <a:p>
                      <a:pPr algn="ctr" fontAlgn="ct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R>
                      <a:noFill/>
                    </a:lnR>
                    <a:lnT w="12700" cap="flat" cmpd="sng" algn="ctr">
                      <a:noFill/>
                      <a:prstDash val="solid"/>
                      <a:round/>
                      <a:headEnd type="none" w="med" len="med"/>
                      <a:tailEnd type="none" w="med" len="med"/>
                    </a:lnT>
                    <a:lnB>
                      <a:noFill/>
                    </a:lnB>
                  </a:tcPr>
                </a:tc>
                <a:tc vMerge="1">
                  <a:txBody>
                    <a:bodyPr/>
                    <a:lstStyle/>
                    <a:p>
                      <a:pPr algn="ctr" fontAlgn="ct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noFill/>
                      <a:prstDash val="solid"/>
                      <a:round/>
                      <a:headEnd type="none" w="med" len="med"/>
                      <a:tailEnd type="none" w="med" len="med"/>
                    </a:lnT>
                    <a:lnB>
                      <a:noFill/>
                    </a:lnB>
                  </a:tcPr>
                </a:tc>
                <a:tc vMerge="1">
                  <a:txBody>
                    <a:bodyPr/>
                    <a:lstStyle/>
                    <a:p>
                      <a:endParaRPr kumimoji="1" lang="ja-JP" altLang="en-US"/>
                    </a:p>
                  </a:txBody>
                  <a:tcPr>
                    <a:lnL>
                      <a:noFill/>
                    </a:ln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230183672"/>
                  </a:ext>
                </a:extLst>
              </a:tr>
              <a:tr h="0">
                <a:tc vMerge="1">
                  <a:txBody>
                    <a:bodyPr/>
                    <a:lstStyle/>
                    <a:p>
                      <a:endParaRPr kumimoji="1" lang="ja-JP" altLang="en-US"/>
                    </a:p>
                  </a:txBody>
                  <a:tcPr/>
                </a:tc>
                <a:tc vMerge="1">
                  <a:txBody>
                    <a:bodyPr/>
                    <a:lstStyle/>
                    <a:p>
                      <a:pPr algn="ctr" fontAlgn="ctr"/>
                      <a:r>
                        <a:rPr lang="ja-JP" sz="900" kern="120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ポイント</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w="12700" cmpd="sng">
                      <a:noFill/>
                      <a:prstDash val="solid"/>
                    </a:lnL>
                  </a:tcPr>
                </a:tc>
                <a:tc vMerge="1">
                  <a:txBody>
                    <a:bodyPr/>
                    <a:lstStyle/>
                    <a:p>
                      <a:endParaRPr kumimoji="1" lang="ja-JP" altLang="en-US"/>
                    </a:p>
                  </a:txBody>
                  <a:tcPr/>
                </a:tc>
                <a:tc>
                  <a:txBody>
                    <a:bodyPr/>
                    <a:lstStyle/>
                    <a:p>
                      <a:pPr algn="ctr" fontAlgn="ctr"/>
                      <a:r>
                        <a:rPr lang="ja-JP" sz="900" kern="120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経常費用</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ja-JP" sz="900" kern="1200">
                          <a:solidFill>
                            <a:srgbClr val="000000"/>
                          </a:solidFill>
                          <a:effectLst/>
                          <a:latin typeface="游明朝" panose="02020400000000000000" pitchFamily="18" charset="-128"/>
                          <a:ea typeface="Meiryo UI" panose="020B0604030504040204" pitchFamily="50" charset="-128"/>
                          <a:cs typeface="Arial" panose="020B0604020202020204" pitchFamily="34" charset="0"/>
                        </a:rPr>
                        <a:t>ポイント</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w="12700" cmpd="sng">
                      <a:noFill/>
                      <a:prstDash val="solid"/>
                    </a:ln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782457799"/>
                  </a:ext>
                </a:extLst>
              </a:tr>
              <a:tr h="248869">
                <a:tc>
                  <a:txBody>
                    <a:bodyPr/>
                    <a:lstStyle/>
                    <a:p>
                      <a:pPr algn="l" fontAlgn="ctr"/>
                      <a:r>
                        <a:rPr lang="ja-JP" sz="1050" kern="1200" dirty="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公益財団</a:t>
                      </a:r>
                      <a:r>
                        <a:rPr lang="ja-JP" altLang="en-US" sz="1050" kern="1200" dirty="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イ</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67</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67/220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30.5%</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15</a:t>
                      </a:r>
                      <a:r>
                        <a:rPr lang="ja-JP" sz="1050" kern="120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億円</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100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100/180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55.6%</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43.0%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0364662"/>
                  </a:ext>
                </a:extLst>
              </a:tr>
              <a:tr h="248869">
                <a:tc>
                  <a:txBody>
                    <a:bodyPr/>
                    <a:lstStyle/>
                    <a:p>
                      <a:pPr algn="l"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NPO</a:t>
                      </a:r>
                      <a:r>
                        <a:rPr lang="ja-JP" sz="1050" kern="1200" dirty="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法人</a:t>
                      </a:r>
                      <a:r>
                        <a:rPr lang="ja-JP" altLang="en-US" sz="1050" kern="1200" dirty="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ロ</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81</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81/220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36.8%</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8,300</a:t>
                      </a:r>
                      <a:r>
                        <a:rPr lang="ja-JP" sz="1050" kern="1200" dirty="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万円</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80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80/180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44.4%</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40.6%</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4007064"/>
                  </a:ext>
                </a:extLst>
              </a:tr>
              <a:tr h="248869">
                <a:tc>
                  <a:txBody>
                    <a:bodyPr/>
                    <a:lstStyle/>
                    <a:p>
                      <a:pPr algn="l" fontAlgn="ctr"/>
                      <a:r>
                        <a:rPr lang="ja-JP" sz="1050" kern="1200" dirty="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一般社団</a:t>
                      </a:r>
                      <a:r>
                        <a:rPr lang="ja-JP" altLang="en-US" sz="1050" kern="1200" dirty="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ハ</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72</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72/220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32.7%</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790</a:t>
                      </a:r>
                      <a:r>
                        <a:rPr lang="ja-JP" sz="1050" kern="120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万円</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0/180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16.4%</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5633406"/>
                  </a:ext>
                </a:extLst>
              </a:tr>
              <a:tr h="248869">
                <a:tc>
                  <a:txBody>
                    <a:bodyPr/>
                    <a:lstStyle/>
                    <a:p>
                      <a:pPr algn="ctr" fontAlgn="ctr"/>
                      <a:r>
                        <a:rPr lang="ja-JP" sz="1050" kern="1200">
                          <a:solidFill>
                            <a:srgbClr val="000000"/>
                          </a:solidFill>
                          <a:effectLst/>
                          <a:latin typeface="游明朝" panose="02020400000000000000" pitchFamily="18" charset="-128"/>
                          <a:ea typeface="IPAexゴシック" panose="020B0500000000000000" pitchFamily="50" charset="-128"/>
                          <a:cs typeface="Arial" panose="020B0604020202020204" pitchFamily="34" charset="0"/>
                        </a:rPr>
                        <a:t>合計</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220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220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050" kern="100">
                          <a:effectLst/>
                          <a:latin typeface="游明朝" panose="02020400000000000000" pitchFamily="18" charset="-128"/>
                          <a:ea typeface="IPAexゴシック" panose="020B0500000000000000" pitchFamily="50"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050" kern="100">
                          <a:effectLst/>
                          <a:latin typeface="游明朝" panose="02020400000000000000" pitchFamily="18" charset="-128"/>
                          <a:ea typeface="IPAexゴシック" panose="020B0500000000000000" pitchFamily="50"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180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50" kern="120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180</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1050" kern="100">
                        <a:effectLst/>
                        <a:latin typeface="游明朝" panose="02020400000000000000" pitchFamily="18" charset="-128"/>
                        <a:ea typeface="游明朝" panose="02020400000000000000" pitchFamily="18" charset="-128"/>
                      </a:endParaRPr>
                    </a:p>
                  </a:txBody>
                  <a:tcPr marL="6985" marR="6985" marT="6985"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50" kern="1200" dirty="0">
                          <a:solidFill>
                            <a:srgbClr val="000000"/>
                          </a:solidFill>
                          <a:effectLst/>
                          <a:latin typeface="IPAexゴシック" panose="020B0500000000000000" pitchFamily="50" charset="-128"/>
                          <a:ea typeface="游明朝" panose="02020400000000000000" pitchFamily="18" charset="-128"/>
                          <a:cs typeface="Arial" panose="020B0604020202020204" pitchFamily="34" charset="0"/>
                        </a:rPr>
                        <a:t>100%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985" marR="6985" marT="698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5452364"/>
                  </a:ext>
                </a:extLst>
              </a:tr>
            </a:tbl>
          </a:graphicData>
        </a:graphic>
      </p:graphicFrame>
      <p:graphicFrame>
        <p:nvGraphicFramePr>
          <p:cNvPr id="5" name="表 13">
            <a:extLst>
              <a:ext uri="{FF2B5EF4-FFF2-40B4-BE49-F238E27FC236}">
                <a16:creationId xmlns:a16="http://schemas.microsoft.com/office/drawing/2014/main" id="{4C2CB339-1CA3-6630-FC91-DD70D3D6DDE5}"/>
              </a:ext>
            </a:extLst>
          </p:cNvPr>
          <p:cNvGraphicFramePr>
            <a:graphicFrameLocks noGrp="1"/>
          </p:cNvGraphicFramePr>
          <p:nvPr>
            <p:extLst>
              <p:ext uri="{D42A27DB-BD31-4B8C-83A1-F6EECF244321}">
                <p14:modId xmlns:p14="http://schemas.microsoft.com/office/powerpoint/2010/main" val="1650844674"/>
              </p:ext>
            </p:extLst>
          </p:nvPr>
        </p:nvGraphicFramePr>
        <p:xfrm>
          <a:off x="383207" y="1221482"/>
          <a:ext cx="5450903" cy="1239983"/>
        </p:xfrm>
        <a:graphic>
          <a:graphicData uri="http://schemas.openxmlformats.org/drawingml/2006/table">
            <a:tbl>
              <a:tblPr firstRow="1" bandRow="1">
                <a:tableStyleId>{5940675A-B579-460E-94D1-54222C63F5DA}</a:tableStyleId>
              </a:tblPr>
              <a:tblGrid>
                <a:gridCol w="1816968">
                  <a:extLst>
                    <a:ext uri="{9D8B030D-6E8A-4147-A177-3AD203B41FA5}">
                      <a16:colId xmlns:a16="http://schemas.microsoft.com/office/drawing/2014/main" val="3092954404"/>
                    </a:ext>
                  </a:extLst>
                </a:gridCol>
                <a:gridCol w="1989731">
                  <a:extLst>
                    <a:ext uri="{9D8B030D-6E8A-4147-A177-3AD203B41FA5}">
                      <a16:colId xmlns:a16="http://schemas.microsoft.com/office/drawing/2014/main" val="4274607881"/>
                    </a:ext>
                  </a:extLst>
                </a:gridCol>
                <a:gridCol w="1644204">
                  <a:extLst>
                    <a:ext uri="{9D8B030D-6E8A-4147-A177-3AD203B41FA5}">
                      <a16:colId xmlns:a16="http://schemas.microsoft.com/office/drawing/2014/main" val="601408354"/>
                    </a:ext>
                  </a:extLst>
                </a:gridCol>
              </a:tblGrid>
              <a:tr h="253711">
                <a:tc>
                  <a:txBody>
                    <a:bodyPr/>
                    <a:lstStyle/>
                    <a:p>
                      <a:pPr algn="ctr"/>
                      <a:r>
                        <a:rPr kumimoji="1" lang="ja-JP" altLang="en-US" sz="1100" dirty="0">
                          <a:latin typeface="Meiryo UI" panose="020B0604030504040204" pitchFamily="50" charset="-128"/>
                          <a:ea typeface="Meiryo UI" panose="020B0604030504040204" pitchFamily="50" charset="-128"/>
                        </a:rPr>
                        <a:t>事業規模</a:t>
                      </a:r>
                    </a:p>
                  </a:txBody>
                  <a:tcPr anchor="ctr"/>
                </a:tc>
                <a:tc>
                  <a:txBody>
                    <a:bodyPr/>
                    <a:lstStyle/>
                    <a:p>
                      <a:pPr algn="ctr"/>
                      <a:r>
                        <a:rPr kumimoji="1" lang="ja-JP" altLang="en-US" sz="1100" dirty="0">
                          <a:latin typeface="Meiryo UI" panose="020B0604030504040204" pitchFamily="50" charset="-128"/>
                          <a:ea typeface="Meiryo UI" panose="020B0604030504040204" pitchFamily="50" charset="-128"/>
                        </a:rPr>
                        <a:t>ポイント計算方法</a:t>
                      </a:r>
                    </a:p>
                  </a:txBody>
                  <a:tcPr anchor="ctr"/>
                </a:tc>
                <a:tc>
                  <a:txBody>
                    <a:bodyPr/>
                    <a:lstStyle/>
                    <a:p>
                      <a:pPr algn="ctr"/>
                      <a:r>
                        <a:rPr kumimoji="1" lang="ja-JP" altLang="en-US" sz="1100" dirty="0">
                          <a:latin typeface="Meiryo UI" panose="020B0604030504040204" pitchFamily="50" charset="-128"/>
                          <a:ea typeface="Meiryo UI" panose="020B0604030504040204" pitchFamily="50" charset="-128"/>
                        </a:rPr>
                        <a:t>付与するポイント</a:t>
                      </a:r>
                    </a:p>
                  </a:txBody>
                  <a:tcPr anchor="ctr"/>
                </a:tc>
                <a:extLst>
                  <a:ext uri="{0D108BD9-81ED-4DB2-BD59-A6C34878D82A}">
                    <a16:rowId xmlns:a16="http://schemas.microsoft.com/office/drawing/2014/main" val="660105408"/>
                  </a:ext>
                </a:extLst>
              </a:tr>
              <a:tr h="256779">
                <a:tc>
                  <a:txBody>
                    <a:bodyPr/>
                    <a:lstStyle/>
                    <a:p>
                      <a:pPr algn="ct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億円以上</a:t>
                      </a:r>
                    </a:p>
                  </a:txBody>
                  <a:tcPr anchor="ctr"/>
                </a:tc>
                <a:tc>
                  <a:txBody>
                    <a:bodyPr/>
                    <a:lstStyle/>
                    <a:p>
                      <a:pPr algn="ctr"/>
                      <a:r>
                        <a:rPr kumimoji="1" lang="ja-JP" altLang="en-US" sz="1100" dirty="0">
                          <a:latin typeface="Meiryo UI" panose="020B0604030504040204" pitchFamily="50" charset="-128"/>
                          <a:ea typeface="Meiryo UI" panose="020B0604030504040204" pitchFamily="50" charset="-128"/>
                        </a:rPr>
                        <a:t>一律</a:t>
                      </a:r>
                    </a:p>
                  </a:txBody>
                  <a:tcPr anchor="ctr"/>
                </a:tc>
                <a:tc>
                  <a:txBody>
                    <a:bodyPr/>
                    <a:lstStyle/>
                    <a:p>
                      <a:pPr algn="ctr"/>
                      <a:r>
                        <a:rPr kumimoji="1" lang="en-US" altLang="ja-JP" sz="1100" dirty="0">
                          <a:latin typeface="Meiryo UI" panose="020B0604030504040204" pitchFamily="50" charset="-128"/>
                          <a:ea typeface="Meiryo UI" panose="020B0604030504040204" pitchFamily="50" charset="-128"/>
                        </a:rPr>
                        <a:t>100</a:t>
                      </a:r>
                      <a:r>
                        <a:rPr kumimoji="1" lang="ja-JP" altLang="en-US" sz="1100" dirty="0">
                          <a:latin typeface="Meiryo UI" panose="020B0604030504040204" pitchFamily="50" charset="-128"/>
                          <a:ea typeface="Meiryo UI" panose="020B0604030504040204" pitchFamily="50" charset="-128"/>
                        </a:rPr>
                        <a:t>　ポイント</a:t>
                      </a:r>
                    </a:p>
                  </a:txBody>
                  <a:tcPr anchor="ctr"/>
                </a:tc>
                <a:extLst>
                  <a:ext uri="{0D108BD9-81ED-4DB2-BD59-A6C34878D82A}">
                    <a16:rowId xmlns:a16="http://schemas.microsoft.com/office/drawing/2014/main" val="305036069"/>
                  </a:ext>
                </a:extLst>
              </a:tr>
              <a:tr h="360413">
                <a:tc>
                  <a:txBody>
                    <a:bodyPr/>
                    <a:lstStyle/>
                    <a:p>
                      <a:pPr algn="ctr"/>
                      <a:r>
                        <a:rPr kumimoji="1" lang="en-US" altLang="zh-TW" sz="1100" dirty="0">
                          <a:latin typeface="Meiryo UI" panose="020B0604030504040204" pitchFamily="50" charset="-128"/>
                          <a:ea typeface="Meiryo UI" panose="020B0604030504040204" pitchFamily="50" charset="-128"/>
                        </a:rPr>
                        <a:t>1</a:t>
                      </a:r>
                      <a:r>
                        <a:rPr kumimoji="1" lang="zh-TW" altLang="en-US" sz="1100" dirty="0">
                          <a:latin typeface="Meiryo UI" panose="020B0604030504040204" pitchFamily="50" charset="-128"/>
                          <a:ea typeface="Meiryo UI" panose="020B0604030504040204" pitchFamily="50" charset="-128"/>
                        </a:rPr>
                        <a:t>千万円以上</a:t>
                      </a:r>
                      <a:r>
                        <a:rPr kumimoji="1" lang="en-US" altLang="zh-TW" sz="1100" dirty="0">
                          <a:latin typeface="Meiryo UI" panose="020B0604030504040204" pitchFamily="50" charset="-128"/>
                          <a:ea typeface="Meiryo UI" panose="020B0604030504040204" pitchFamily="50" charset="-128"/>
                        </a:rPr>
                        <a:t>1</a:t>
                      </a:r>
                      <a:r>
                        <a:rPr kumimoji="1" lang="zh-TW" altLang="en-US" sz="1100" dirty="0">
                          <a:latin typeface="Meiryo UI" panose="020B0604030504040204" pitchFamily="50" charset="-128"/>
                          <a:ea typeface="Meiryo UI" panose="020B0604030504040204" pitchFamily="50" charset="-128"/>
                        </a:rPr>
                        <a:t>億円未満</a:t>
                      </a:r>
                      <a:endParaRPr kumimoji="1" lang="ja-JP" altLang="en-US" sz="11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dirty="0">
                          <a:latin typeface="Meiryo UI" panose="020B0604030504040204" pitchFamily="50" charset="-128"/>
                          <a:ea typeface="Meiryo UI" panose="020B0604030504040204" pitchFamily="50" charset="-128"/>
                        </a:rPr>
                        <a:t>事業規模を</a:t>
                      </a:r>
                      <a:r>
                        <a:rPr kumimoji="1" lang="en-US" altLang="ja-JP" sz="1100" dirty="0">
                          <a:latin typeface="Meiryo UI" panose="020B0604030504040204" pitchFamily="50" charset="-128"/>
                          <a:ea typeface="Meiryo UI" panose="020B0604030504040204" pitchFamily="50" charset="-128"/>
                        </a:rPr>
                        <a:t>100</a:t>
                      </a:r>
                      <a:r>
                        <a:rPr kumimoji="1" lang="ja-JP" altLang="en-US" sz="1100" dirty="0">
                          <a:latin typeface="Meiryo UI" panose="020B0604030504040204" pitchFamily="50" charset="-128"/>
                          <a:ea typeface="Meiryo UI" panose="020B0604030504040204" pitchFamily="50" charset="-128"/>
                        </a:rPr>
                        <a:t>万円で割った値を</a:t>
                      </a: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ポイント単位で四捨五入。</a:t>
                      </a:r>
                    </a:p>
                  </a:txBody>
                  <a:tcPr anchor="ctr"/>
                </a:tc>
                <a:tc>
                  <a:txBody>
                    <a:bodyPr/>
                    <a:lstStyle/>
                    <a:p>
                      <a:pPr algn="ct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90</a:t>
                      </a:r>
                      <a:r>
                        <a:rPr kumimoji="1" lang="ja-JP" altLang="en-US" sz="1100" dirty="0">
                          <a:latin typeface="Meiryo UI" panose="020B0604030504040204" pitchFamily="50" charset="-128"/>
                          <a:ea typeface="Meiryo UI" panose="020B0604030504040204" pitchFamily="50" charset="-128"/>
                        </a:rPr>
                        <a:t>ポイント</a:t>
                      </a:r>
                    </a:p>
                  </a:txBody>
                  <a:tcPr anchor="ctr"/>
                </a:tc>
                <a:extLst>
                  <a:ext uri="{0D108BD9-81ED-4DB2-BD59-A6C34878D82A}">
                    <a16:rowId xmlns:a16="http://schemas.microsoft.com/office/drawing/2014/main" val="2779303162"/>
                  </a:ext>
                </a:extLst>
              </a:tr>
              <a:tr h="295103">
                <a:tc>
                  <a:txBody>
                    <a:bodyPr/>
                    <a:lstStyle/>
                    <a:p>
                      <a:pPr algn="ct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千万未満</a:t>
                      </a:r>
                    </a:p>
                  </a:txBody>
                  <a:tcPr anchor="ctr"/>
                </a:tc>
                <a:tc>
                  <a:txBody>
                    <a:bodyPr/>
                    <a:lstStyle/>
                    <a:p>
                      <a:pPr algn="ctr"/>
                      <a:r>
                        <a:rPr kumimoji="1" lang="ja-JP" altLang="en-US" sz="1100" dirty="0">
                          <a:latin typeface="Meiryo UI" panose="020B0604030504040204" pitchFamily="50" charset="-128"/>
                          <a:ea typeface="Meiryo UI" panose="020B0604030504040204" pitchFamily="50" charset="-128"/>
                        </a:rPr>
                        <a:t>一律</a:t>
                      </a:r>
                    </a:p>
                  </a:txBody>
                  <a:tcPr anchor="ctr"/>
                </a:tc>
                <a:tc>
                  <a:txBody>
                    <a:bodyPr/>
                    <a:lstStyle/>
                    <a:p>
                      <a:pPr algn="ctr"/>
                      <a:r>
                        <a:rPr kumimoji="1" lang="en-US" altLang="ja-JP" sz="1100" dirty="0">
                          <a:latin typeface="Meiryo UI" panose="020B0604030504040204" pitchFamily="50" charset="-128"/>
                          <a:ea typeface="Meiryo UI" panose="020B0604030504040204" pitchFamily="50" charset="-128"/>
                        </a:rPr>
                        <a:t>0</a:t>
                      </a:r>
                      <a:r>
                        <a:rPr kumimoji="1" lang="ja-JP" altLang="en-US" sz="1100" dirty="0">
                          <a:latin typeface="Meiryo UI" panose="020B0604030504040204" pitchFamily="50" charset="-128"/>
                          <a:ea typeface="Meiryo UI" panose="020B0604030504040204" pitchFamily="50" charset="-128"/>
                        </a:rPr>
                        <a:t>　ポイント</a:t>
                      </a:r>
                    </a:p>
                  </a:txBody>
                  <a:tcPr anchor="ctr"/>
                </a:tc>
                <a:extLst>
                  <a:ext uri="{0D108BD9-81ED-4DB2-BD59-A6C34878D82A}">
                    <a16:rowId xmlns:a16="http://schemas.microsoft.com/office/drawing/2014/main" val="2294358501"/>
                  </a:ext>
                </a:extLst>
              </a:tr>
            </a:tbl>
          </a:graphicData>
        </a:graphic>
      </p:graphicFrame>
      <p:sp>
        <p:nvSpPr>
          <p:cNvPr id="6" name="テキスト ボックス 5">
            <a:extLst>
              <a:ext uri="{FF2B5EF4-FFF2-40B4-BE49-F238E27FC236}">
                <a16:creationId xmlns:a16="http://schemas.microsoft.com/office/drawing/2014/main" id="{FEED6445-B9F4-BD79-45D8-BDE85FA6FD06}"/>
              </a:ext>
            </a:extLst>
          </p:cNvPr>
          <p:cNvSpPr txBox="1"/>
          <p:nvPr/>
        </p:nvSpPr>
        <p:spPr>
          <a:xfrm>
            <a:off x="264349" y="892712"/>
            <a:ext cx="5688618" cy="261610"/>
          </a:xfrm>
          <a:prstGeom prst="rect">
            <a:avLst/>
          </a:prstGeom>
          <a:noFill/>
        </p:spPr>
        <p:txBody>
          <a:bodyPr wrap="square">
            <a:spAutoFit/>
          </a:bodyPr>
          <a:lstStyle/>
          <a:p>
            <a:r>
              <a:rPr kumimoji="1" lang="ja-JP" altLang="en-US" sz="1100" dirty="0"/>
              <a:t>・規模ポイントの付与について</a:t>
            </a:r>
          </a:p>
        </p:txBody>
      </p:sp>
      <p:sp>
        <p:nvSpPr>
          <p:cNvPr id="8" name="大かっこ 7">
            <a:extLst>
              <a:ext uri="{FF2B5EF4-FFF2-40B4-BE49-F238E27FC236}">
                <a16:creationId xmlns:a16="http://schemas.microsoft.com/office/drawing/2014/main" id="{77912960-2CE1-EB5F-69A2-9813383F8C4E}"/>
              </a:ext>
            </a:extLst>
          </p:cNvPr>
          <p:cNvSpPr/>
          <p:nvPr/>
        </p:nvSpPr>
        <p:spPr>
          <a:xfrm>
            <a:off x="383207" y="2535282"/>
            <a:ext cx="5450903" cy="585731"/>
          </a:xfrm>
          <a:prstGeom prst="bracketPair">
            <a:avLst/>
          </a:prstGeom>
          <a:ln>
            <a:solidFill>
              <a:schemeClr val="tx1"/>
            </a:solidFill>
          </a:ln>
        </p:spPr>
        <p:style>
          <a:lnRef idx="1">
            <a:schemeClr val="accent6"/>
          </a:lnRef>
          <a:fillRef idx="0">
            <a:schemeClr val="accent6"/>
          </a:fillRef>
          <a:effectRef idx="0">
            <a:schemeClr val="accent6"/>
          </a:effectRef>
          <a:fontRef idx="minor">
            <a:schemeClr val="tx1"/>
          </a:fontRef>
        </p:style>
        <p:txBody>
          <a:bodyPr rtlCol="0" anchor="ctr"/>
          <a:lstStyle/>
          <a:p>
            <a:r>
              <a:rPr kumimoji="1" lang="ja-JP" altLang="en-US" sz="900" dirty="0"/>
              <a:t>ポイント付与について</a:t>
            </a:r>
            <a:endParaRPr kumimoji="1" lang="en-US" altLang="ja-JP" sz="900" dirty="0"/>
          </a:p>
          <a:p>
            <a:r>
              <a:rPr kumimoji="1" lang="ja-JP" altLang="en-US" sz="900" dirty="0"/>
              <a:t>・小規模な団体に過重な配分がなされないよう、事業規模</a:t>
            </a:r>
            <a:r>
              <a:rPr kumimoji="1" lang="en-US" altLang="ja-JP" sz="900" dirty="0"/>
              <a:t>1</a:t>
            </a:r>
            <a:r>
              <a:rPr kumimoji="1" lang="ja-JP" altLang="en-US" sz="900" dirty="0"/>
              <a:t>千万円未満の団体へはポイントを付与しない。</a:t>
            </a:r>
          </a:p>
          <a:p>
            <a:r>
              <a:rPr kumimoji="1" lang="ja-JP" altLang="en-US" sz="900" dirty="0"/>
              <a:t>・大規模な団体に過度に集中しないよう、事業規模</a:t>
            </a:r>
            <a:r>
              <a:rPr kumimoji="1" lang="en-US" altLang="ja-JP" sz="900" dirty="0"/>
              <a:t>1</a:t>
            </a:r>
            <a:r>
              <a:rPr kumimoji="1" lang="ja-JP" altLang="en-US" sz="900" dirty="0"/>
              <a:t>億円以上の団体へのポイント付与は、</a:t>
            </a:r>
            <a:r>
              <a:rPr kumimoji="1" lang="en-US" altLang="ja-JP" sz="900" dirty="0"/>
              <a:t>100</a:t>
            </a:r>
            <a:r>
              <a:rPr kumimoji="1" lang="ja-JP" altLang="en-US" sz="900" dirty="0"/>
              <a:t>ポイントを上限とする。</a:t>
            </a:r>
          </a:p>
        </p:txBody>
      </p:sp>
    </p:spTree>
    <p:extLst>
      <p:ext uri="{BB962C8B-B14F-4D97-AF65-F5344CB8AC3E}">
        <p14:creationId xmlns:p14="http://schemas.microsoft.com/office/powerpoint/2010/main" val="1558222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p:cNvSpPr txBox="1"/>
          <p:nvPr/>
        </p:nvSpPr>
        <p:spPr>
          <a:xfrm>
            <a:off x="497233" y="1439343"/>
            <a:ext cx="5981140" cy="1446550"/>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rPr>
              <a:t>・寄附金については、各団体のウェブ上で情報公開するとともに、「寄附金活用事業の事業</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報告書」及び「寄附金の使途報告書」等を提出していただきます。</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令和</a:t>
            </a:r>
            <a:r>
              <a:rPr lang="en-US" altLang="ja-JP" sz="1100" dirty="0">
                <a:latin typeface="メイリオ" panose="020B0604030504040204" pitchFamily="50" charset="-128"/>
                <a:ea typeface="メイリオ" panose="020B0604030504040204" pitchFamily="50" charset="-128"/>
              </a:rPr>
              <a:t>10</a:t>
            </a:r>
            <a:r>
              <a:rPr lang="ja-JP" altLang="en-US" sz="1100" dirty="0">
                <a:latin typeface="メイリオ" panose="020B0604030504040204" pitchFamily="50" charset="-128"/>
                <a:ea typeface="メイリオ" panose="020B0604030504040204" pitchFamily="50" charset="-128"/>
              </a:rPr>
              <a:t>年</a:t>
            </a:r>
            <a:r>
              <a:rPr lang="en-US" altLang="ja-JP" sz="1100" dirty="0">
                <a:latin typeface="メイリオ" panose="020B0604030504040204" pitchFamily="50" charset="-128"/>
                <a:ea typeface="メイリオ" panose="020B0604030504040204" pitchFamily="50" charset="-128"/>
              </a:rPr>
              <a:t>5</a:t>
            </a:r>
            <a:r>
              <a:rPr lang="ja-JP" altLang="en-US" sz="1100" dirty="0">
                <a:latin typeface="メイリオ" panose="020B0604030504040204" pitchFamily="50" charset="-128"/>
                <a:ea typeface="メイリオ" panose="020B0604030504040204" pitchFamily="50" charset="-128"/>
              </a:rPr>
              <a:t>月末まで）</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・なお、令和</a:t>
            </a:r>
            <a:r>
              <a:rPr lang="en-US" altLang="ja-JP" sz="1100" dirty="0">
                <a:latin typeface="メイリオ" panose="020B0604030504040204" pitchFamily="50" charset="-128"/>
                <a:ea typeface="メイリオ" panose="020B0604030504040204" pitchFamily="50" charset="-128"/>
              </a:rPr>
              <a:t>10</a:t>
            </a:r>
            <a:r>
              <a:rPr lang="ja-JP" altLang="en-US" sz="1100" dirty="0">
                <a:latin typeface="メイリオ" panose="020B0604030504040204" pitchFamily="50" charset="-128"/>
                <a:ea typeface="メイリオ" panose="020B0604030504040204" pitchFamily="50" charset="-128"/>
              </a:rPr>
              <a:t>年</a:t>
            </a:r>
            <a:r>
              <a:rPr lang="en-US" altLang="ja-JP" sz="1100" dirty="0">
                <a:latin typeface="メイリオ" panose="020B0604030504040204" pitchFamily="50" charset="-128"/>
                <a:ea typeface="メイリオ" panose="020B0604030504040204" pitchFamily="50" charset="-128"/>
              </a:rPr>
              <a:t>5</a:t>
            </a:r>
            <a:r>
              <a:rPr lang="ja-JP" altLang="en-US" sz="1100" dirty="0">
                <a:latin typeface="メイリオ" panose="020B0604030504040204" pitchFamily="50" charset="-128"/>
                <a:ea typeface="メイリオ" panose="020B0604030504040204" pitchFamily="50" charset="-128"/>
              </a:rPr>
              <a:t>月以降も、寄附金全額を費消するまでの間、ウェブ上での情報公開と組</a:t>
            </a:r>
            <a:endParaRPr lang="en-US" altLang="ja-JP" sz="11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織委員会へ報告書をご提出いただきます。</a:t>
            </a:r>
            <a:endParaRPr lang="en-US" altLang="ja-JP" sz="1100" u="sng" dirty="0">
              <a:latin typeface="メイリオ" panose="020B0604030504040204" pitchFamily="50" charset="-128"/>
              <a:ea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（注）組織委員会として寄附金の充当が妥当ではないと思われる内容については、当該団体</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と調整の上、対象外とする場合があります。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詳細は、チャリティパートナー決定後に行う説明会でご説明をさせていただきます。</a:t>
            </a:r>
          </a:p>
        </p:txBody>
      </p:sp>
      <p:grpSp>
        <p:nvGrpSpPr>
          <p:cNvPr id="19" name="図形グループ 18"/>
          <p:cNvGrpSpPr/>
          <p:nvPr/>
        </p:nvGrpSpPr>
        <p:grpSpPr>
          <a:xfrm>
            <a:off x="182626" y="9542451"/>
            <a:ext cx="6560471" cy="250600"/>
            <a:chOff x="170415" y="9530240"/>
            <a:chExt cx="6560471" cy="250600"/>
          </a:xfrm>
        </p:grpSpPr>
        <p:cxnSp>
          <p:nvCxnSpPr>
            <p:cNvPr id="20" name="直線コネクタ 19"/>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21" name="角丸四角形 20"/>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6430803" y="9534573"/>
              <a:ext cx="300083" cy="230832"/>
            </a:xfrm>
            <a:prstGeom prst="rect">
              <a:avLst/>
            </a:prstGeom>
            <a:noFill/>
          </p:spPr>
          <p:txBody>
            <a:bodyPr wrap="none" rtlCol="0">
              <a:spAutoFit/>
            </a:bodyPr>
            <a:lstStyle/>
            <a:p>
              <a:pPr algn="ctr"/>
              <a:r>
                <a:rPr kumimoji="1" lang="en-US" altLang="ja-JP" sz="900" dirty="0">
                  <a:solidFill>
                    <a:schemeClr val="bg1"/>
                  </a:solidFill>
                  <a:latin typeface="ヒラギノ角ゴ ProN W6"/>
                  <a:ea typeface="ヒラギノ角ゴ ProN W6"/>
                  <a:cs typeface="ヒラギノ角ゴ ProN W6"/>
                </a:rPr>
                <a:t>10</a:t>
              </a:r>
              <a:endParaRPr kumimoji="1" lang="ja-JP" altLang="en-US" sz="900" dirty="0">
                <a:solidFill>
                  <a:schemeClr val="bg1"/>
                </a:solidFill>
                <a:latin typeface="ヒラギノ角ゴ ProN W6"/>
                <a:ea typeface="ヒラギノ角ゴ ProN W6"/>
                <a:cs typeface="ヒラギノ角ゴ ProN W6"/>
              </a:endParaRPr>
            </a:p>
          </p:txBody>
        </p:sp>
      </p:grpSp>
      <p:grpSp>
        <p:nvGrpSpPr>
          <p:cNvPr id="25" name="図形グループ 24"/>
          <p:cNvGrpSpPr/>
          <p:nvPr/>
        </p:nvGrpSpPr>
        <p:grpSpPr>
          <a:xfrm>
            <a:off x="302550" y="945102"/>
            <a:ext cx="6251431" cy="333871"/>
            <a:chOff x="366050" y="856202"/>
            <a:chExt cx="6251431" cy="333871"/>
          </a:xfrm>
        </p:grpSpPr>
        <p:grpSp>
          <p:nvGrpSpPr>
            <p:cNvPr id="28" name="図形グループ 27"/>
            <p:cNvGrpSpPr/>
            <p:nvPr/>
          </p:nvGrpSpPr>
          <p:grpSpPr>
            <a:xfrm>
              <a:off x="423426" y="856202"/>
              <a:ext cx="6194055" cy="311273"/>
              <a:chOff x="423426" y="4009089"/>
              <a:chExt cx="6194055" cy="311273"/>
            </a:xfrm>
          </p:grpSpPr>
          <p:sp>
            <p:nvSpPr>
              <p:cNvPr id="32" name="角丸四角形 31"/>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761833" y="4043363"/>
                <a:ext cx="1569660" cy="276999"/>
              </a:xfrm>
              <a:prstGeom prst="rect">
                <a:avLst/>
              </a:prstGeom>
              <a:noFill/>
            </p:spPr>
            <p:txBody>
              <a:bodyPr wrap="none" rtlCol="0">
                <a:spAutoFit/>
              </a:bodyPr>
              <a:lstStyle/>
              <a:p>
                <a:r>
                  <a:rPr lang="ja-JP" altLang="en-US" sz="1200" dirty="0">
                    <a:solidFill>
                      <a:schemeClr val="bg1"/>
                    </a:solidFill>
                    <a:latin typeface="メイリオ" panose="020B0604030504040204" pitchFamily="50" charset="-128"/>
                    <a:ea typeface="メイリオ" panose="020B0604030504040204" pitchFamily="50" charset="-128"/>
                    <a:cs typeface="A-OTF 新ゴ Pro DB"/>
                  </a:rPr>
                  <a:t>寄附金の使途・報告</a:t>
                </a:r>
                <a:endParaRPr lang="en-US" altLang="ja-JP" sz="1200" dirty="0">
                  <a:solidFill>
                    <a:schemeClr val="bg1"/>
                  </a:solidFill>
                  <a:latin typeface="メイリオ" panose="020B0604030504040204" pitchFamily="50" charset="-128"/>
                  <a:ea typeface="メイリオ" panose="020B0604030504040204" pitchFamily="50" charset="-128"/>
                  <a:cs typeface="A-OTF 新ゴ Pro DB"/>
                </a:endParaRPr>
              </a:p>
            </p:txBody>
          </p:sp>
        </p:grpSp>
        <p:grpSp>
          <p:nvGrpSpPr>
            <p:cNvPr id="29" name="図形グループ 28"/>
            <p:cNvGrpSpPr/>
            <p:nvPr/>
          </p:nvGrpSpPr>
          <p:grpSpPr>
            <a:xfrm>
              <a:off x="366050" y="856202"/>
              <a:ext cx="409086" cy="333871"/>
              <a:chOff x="96780" y="4009089"/>
              <a:chExt cx="409086" cy="333871"/>
            </a:xfrm>
          </p:grpSpPr>
          <p:sp>
            <p:nvSpPr>
              <p:cNvPr id="30" name="角丸四角形 29"/>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31" name="テキスト ボックス 30"/>
              <p:cNvSpPr txBox="1"/>
              <p:nvPr/>
            </p:nvSpPr>
            <p:spPr>
              <a:xfrm>
                <a:off x="96780" y="4035183"/>
                <a:ext cx="409086" cy="307777"/>
              </a:xfrm>
              <a:prstGeom prst="rect">
                <a:avLst/>
              </a:prstGeom>
              <a:noFill/>
            </p:spPr>
            <p:txBody>
              <a:bodyPr wrap="none" rtlCol="0">
                <a:spAutoFit/>
              </a:bodyPr>
              <a:lstStyle/>
              <a:p>
                <a:pPr algn="ctr"/>
                <a:r>
                  <a:rPr kumimoji="1" lang="en-US" altLang="ja-JP" sz="1400" dirty="0">
                    <a:solidFill>
                      <a:schemeClr val="bg1"/>
                    </a:solidFill>
                    <a:latin typeface="メイリオ" panose="020B0604030504040204" pitchFamily="50" charset="-128"/>
                    <a:ea typeface="メイリオ" panose="020B0604030504040204" pitchFamily="50" charset="-128"/>
                    <a:cs typeface="ヒラギノ角ゴ ProN W6"/>
                  </a:rPr>
                  <a:t>12</a:t>
                </a:r>
                <a:endParaRPr kumimoji="1" lang="ja-JP" altLang="en-US" sz="1400" dirty="0">
                  <a:solidFill>
                    <a:schemeClr val="bg1"/>
                  </a:solidFill>
                  <a:latin typeface="メイリオ" panose="020B0604030504040204" pitchFamily="50" charset="-128"/>
                  <a:ea typeface="メイリオ" panose="020B0604030504040204" pitchFamily="50" charset="-128"/>
                  <a:cs typeface="ヒラギノ角ゴ ProN W6"/>
                </a:endParaRPr>
              </a:p>
            </p:txBody>
          </p:sp>
        </p:grpSp>
      </p:grpSp>
      <p:grpSp>
        <p:nvGrpSpPr>
          <p:cNvPr id="35" name="図形グループ 14"/>
          <p:cNvGrpSpPr/>
          <p:nvPr/>
        </p:nvGrpSpPr>
        <p:grpSpPr>
          <a:xfrm>
            <a:off x="263931" y="3092135"/>
            <a:ext cx="6251430" cy="307777"/>
            <a:chOff x="366051" y="844974"/>
            <a:chExt cx="6251430" cy="307777"/>
          </a:xfrm>
        </p:grpSpPr>
        <p:grpSp>
          <p:nvGrpSpPr>
            <p:cNvPr id="36" name="図形グループ 15"/>
            <p:cNvGrpSpPr/>
            <p:nvPr/>
          </p:nvGrpSpPr>
          <p:grpSpPr>
            <a:xfrm>
              <a:off x="423426" y="856202"/>
              <a:ext cx="6194055" cy="292612"/>
              <a:chOff x="423426" y="4009089"/>
              <a:chExt cx="6194055" cy="292612"/>
            </a:xfrm>
          </p:grpSpPr>
          <p:sp>
            <p:nvSpPr>
              <p:cNvPr id="41" name="角丸四角形 40"/>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p>
            </p:txBody>
          </p:sp>
          <p:sp>
            <p:nvSpPr>
              <p:cNvPr id="42" name="テキスト ボックス 41"/>
              <p:cNvSpPr txBox="1"/>
              <p:nvPr/>
            </p:nvSpPr>
            <p:spPr>
              <a:xfrm>
                <a:off x="761833" y="4024702"/>
                <a:ext cx="2492990" cy="276999"/>
              </a:xfrm>
              <a:prstGeom prst="rect">
                <a:avLst/>
              </a:prstGeom>
              <a:noFill/>
            </p:spPr>
            <p:txBody>
              <a:bodyPr wrap="none" rtlCol="0">
                <a:spAutoFit/>
              </a:bodyPr>
              <a:lstStyle/>
              <a:p>
                <a:r>
                  <a:rPr lang="ja-JP" altLang="en-US" sz="1200" dirty="0">
                    <a:solidFill>
                      <a:schemeClr val="bg1"/>
                    </a:solidFill>
                    <a:latin typeface="みんなの文字ゴStd L"/>
                    <a:ea typeface="メイリオ" panose="020B0604030504040204" pitchFamily="50" charset="-128"/>
                    <a:cs typeface="A-OTF 新ゴ Pro DB"/>
                  </a:rPr>
                  <a:t>チャリティパートナーの取り消し</a:t>
                </a:r>
                <a:endParaRPr lang="en-US" altLang="ja-JP" sz="1200" dirty="0">
                  <a:solidFill>
                    <a:schemeClr val="bg1"/>
                  </a:solidFill>
                  <a:latin typeface="みんなの文字ゴStd L"/>
                  <a:ea typeface="メイリオ" panose="020B0604030504040204" pitchFamily="50" charset="-128"/>
                  <a:cs typeface="A-OTF 新ゴ Pro DB"/>
                </a:endParaRPr>
              </a:p>
            </p:txBody>
          </p:sp>
        </p:grpSp>
        <p:grpSp>
          <p:nvGrpSpPr>
            <p:cNvPr id="37" name="図形グループ 16"/>
            <p:cNvGrpSpPr/>
            <p:nvPr/>
          </p:nvGrpSpPr>
          <p:grpSpPr>
            <a:xfrm>
              <a:off x="366051" y="844974"/>
              <a:ext cx="409086" cy="307777"/>
              <a:chOff x="96781" y="3997861"/>
              <a:chExt cx="409086" cy="307777"/>
            </a:xfrm>
          </p:grpSpPr>
          <p:sp>
            <p:nvSpPr>
              <p:cNvPr id="38" name="角丸四角形 37"/>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p>
            </p:txBody>
          </p:sp>
          <p:sp>
            <p:nvSpPr>
              <p:cNvPr id="39" name="テキスト ボックス 38"/>
              <p:cNvSpPr txBox="1"/>
              <p:nvPr/>
            </p:nvSpPr>
            <p:spPr>
              <a:xfrm>
                <a:off x="96781" y="3997861"/>
                <a:ext cx="409086" cy="307777"/>
              </a:xfrm>
              <a:prstGeom prst="rect">
                <a:avLst/>
              </a:prstGeom>
              <a:noFill/>
            </p:spPr>
            <p:txBody>
              <a:bodyPr wrap="none" rtlCol="0">
                <a:spAutoFit/>
              </a:bodyPr>
              <a:lstStyle/>
              <a:p>
                <a:pPr algn="ctr"/>
                <a:r>
                  <a:rPr lang="en-US" altLang="ja-JP" sz="1400" dirty="0">
                    <a:solidFill>
                      <a:schemeClr val="bg1"/>
                    </a:solidFill>
                    <a:latin typeface="メイリオ" panose="020B0604030504040204" pitchFamily="50" charset="-128"/>
                    <a:ea typeface="メイリオ" panose="020B0604030504040204" pitchFamily="50" charset="-128"/>
                    <a:cs typeface="ヒラギノ角ゴ ProN W6"/>
                  </a:rPr>
                  <a:t>13</a:t>
                </a:r>
              </a:p>
            </p:txBody>
          </p:sp>
        </p:grpSp>
      </p:grpSp>
      <p:sp>
        <p:nvSpPr>
          <p:cNvPr id="43" name="テキスト ボックス 42"/>
          <p:cNvSpPr txBox="1"/>
          <p:nvPr/>
        </p:nvSpPr>
        <p:spPr>
          <a:xfrm>
            <a:off x="572015" y="3539852"/>
            <a:ext cx="5262979" cy="261610"/>
          </a:xfrm>
          <a:prstGeom prst="rect">
            <a:avLst/>
          </a:prstGeom>
          <a:noFill/>
        </p:spPr>
        <p:txBody>
          <a:bodyPr wrap="none" rtlCol="0">
            <a:spAutoFit/>
          </a:bodyPr>
          <a:lstStyle>
            <a:defPPr>
              <a:defRPr lang="ja-JP"/>
            </a:defPPr>
            <a:lvl1pPr>
              <a:defRPr sz="1000">
                <a:ea typeface="A-OTF 新ゴ Pro R"/>
              </a:defRPr>
            </a:lvl1pPr>
          </a:lstStyle>
          <a:p>
            <a:r>
              <a:rPr lang="ja-JP" altLang="en-US" sz="1100" dirty="0">
                <a:latin typeface="メイリオ" panose="020B0604030504040204" pitchFamily="50" charset="-128"/>
                <a:ea typeface="メイリオ" panose="020B0604030504040204" pitchFamily="50" charset="-128"/>
              </a:rPr>
              <a:t>以下のいずれかに該当する場合、チャリティパートナーの資格を取り消します。</a:t>
            </a:r>
          </a:p>
        </p:txBody>
      </p:sp>
      <p:sp>
        <p:nvSpPr>
          <p:cNvPr id="44" name="テキスト ボックス 43"/>
          <p:cNvSpPr txBox="1"/>
          <p:nvPr/>
        </p:nvSpPr>
        <p:spPr>
          <a:xfrm>
            <a:off x="649256" y="3837571"/>
            <a:ext cx="6093841" cy="1277273"/>
          </a:xfrm>
          <a:prstGeom prst="rect">
            <a:avLst/>
          </a:prstGeom>
          <a:noFill/>
        </p:spPr>
        <p:txBody>
          <a:bodyPr wrap="square" rtlCol="0">
            <a:spAutoFit/>
          </a:bodyPr>
          <a:lstStyle/>
          <a:p>
            <a:r>
              <a:rPr lang="en-US" altLang="ja-JP" sz="1100" dirty="0">
                <a:latin typeface="メイリオ" panose="020B0604030504040204" pitchFamily="50" charset="-128"/>
                <a:ea typeface="メイリオ" panose="020B0604030504040204" pitchFamily="50" charset="-128"/>
                <a:cs typeface="ヒラギノ丸ゴ ProN W4"/>
              </a:rPr>
              <a:t>(1) P3</a:t>
            </a:r>
            <a:r>
              <a:rPr lang="ja-JP" altLang="en-US" sz="1100" dirty="0">
                <a:latin typeface="メイリオ" panose="020B0604030504040204" pitchFamily="50" charset="-128"/>
                <a:ea typeface="メイリオ" panose="020B0604030504040204" pitchFamily="50" charset="-128"/>
                <a:cs typeface="ヒラギノ丸ゴ ProN W4"/>
              </a:rPr>
              <a:t>の「３ 応募資格」</a:t>
            </a:r>
            <a:r>
              <a:rPr lang="ja-JP" altLang="ja-JP" sz="1100" dirty="0">
                <a:latin typeface="メイリオ" panose="020B0604030504040204" pitchFamily="50" charset="-128"/>
                <a:ea typeface="メイリオ" panose="020B0604030504040204" pitchFamily="50" charset="-128"/>
                <a:cs typeface="ヒラギノ丸ゴ ProN W4"/>
              </a:rPr>
              <a:t>を満たさなくなった場合</a:t>
            </a:r>
            <a:endParaRPr lang="en-US" altLang="ja-JP" sz="1100" dirty="0">
              <a:latin typeface="メイリオ" panose="020B0604030504040204" pitchFamily="50" charset="-128"/>
              <a:ea typeface="メイリオ" panose="020B0604030504040204" pitchFamily="50" charset="-128"/>
              <a:cs typeface="ヒラギノ丸ゴ ProN W4"/>
            </a:endParaRPr>
          </a:p>
          <a:p>
            <a:pPr marL="228600" indent="-228600">
              <a:buFont typeface="+mj-lt"/>
              <a:buAutoNum type="arabicPeriod"/>
            </a:pPr>
            <a:endParaRPr lang="en-US" altLang="ja-JP" sz="1100" dirty="0">
              <a:latin typeface="メイリオ" panose="020B0604030504040204" pitchFamily="50" charset="-128"/>
              <a:ea typeface="メイリオ" panose="020B0604030504040204" pitchFamily="50" charset="-128"/>
              <a:cs typeface="ヒラギノ丸ゴ ProN W4"/>
            </a:endParaRPr>
          </a:p>
          <a:p>
            <a:r>
              <a:rPr lang="en-US" altLang="ja-JP" sz="1100" dirty="0">
                <a:latin typeface="メイリオ" panose="020B0604030504040204" pitchFamily="50" charset="-128"/>
                <a:ea typeface="メイリオ" panose="020B0604030504040204" pitchFamily="50" charset="-128"/>
                <a:cs typeface="ヒラギノ丸ゴ ProN W4"/>
              </a:rPr>
              <a:t>(2) </a:t>
            </a:r>
            <a:r>
              <a:rPr lang="ja-JP" altLang="ja-JP" sz="1100" dirty="0">
                <a:latin typeface="メイリオ" panose="020B0604030504040204" pitchFamily="50" charset="-128"/>
                <a:ea typeface="メイリオ" panose="020B0604030504040204" pitchFamily="50" charset="-128"/>
                <a:cs typeface="ヒラギノ丸ゴ ProN W4"/>
              </a:rPr>
              <a:t>団体が活動を停止</a:t>
            </a:r>
            <a:r>
              <a:rPr lang="ja-JP" altLang="en-US" sz="1100" dirty="0">
                <a:latin typeface="メイリオ" panose="020B0604030504040204" pitchFamily="50" charset="-128"/>
                <a:ea typeface="メイリオ" panose="020B0604030504040204" pitchFamily="50" charset="-128"/>
                <a:cs typeface="ヒラギノ丸ゴ ProN W4"/>
              </a:rPr>
              <a:t>又は</a:t>
            </a:r>
            <a:r>
              <a:rPr lang="ja-JP" altLang="ja-JP" sz="1100" dirty="0">
                <a:latin typeface="メイリオ" panose="020B0604030504040204" pitchFamily="50" charset="-128"/>
                <a:ea typeface="メイリオ" panose="020B0604030504040204" pitchFamily="50" charset="-128"/>
                <a:cs typeface="ヒラギノ丸ゴ ProN W4"/>
              </a:rPr>
              <a:t>、解散</a:t>
            </a:r>
            <a:r>
              <a:rPr lang="ja-JP" altLang="en-US" sz="1100" dirty="0">
                <a:latin typeface="メイリオ" panose="020B0604030504040204" pitchFamily="50" charset="-128"/>
                <a:ea typeface="メイリオ" panose="020B0604030504040204" pitchFamily="50" charset="-128"/>
                <a:cs typeface="ヒラギノ丸ゴ ProN W4"/>
              </a:rPr>
              <a:t>する場合（</a:t>
            </a:r>
            <a:r>
              <a:rPr lang="ja-JP" altLang="ja-JP" sz="1100" dirty="0">
                <a:latin typeface="メイリオ" panose="020B0604030504040204" pitchFamily="50" charset="-128"/>
                <a:ea typeface="メイリオ" panose="020B0604030504040204" pitchFamily="50" charset="-128"/>
                <a:cs typeface="ヒラギノ丸ゴ ProN W4"/>
              </a:rPr>
              <a:t>その手続きに入った場合</a:t>
            </a:r>
            <a:r>
              <a:rPr lang="ja-JP" altLang="en-US" sz="1100" dirty="0">
                <a:latin typeface="メイリオ" panose="020B0604030504040204" pitchFamily="50" charset="-128"/>
                <a:ea typeface="メイリオ" panose="020B0604030504040204" pitchFamily="50" charset="-128"/>
                <a:cs typeface="ヒラギノ丸ゴ ProN W4"/>
              </a:rPr>
              <a:t>も含む）</a:t>
            </a:r>
            <a:endParaRPr lang="en-US" altLang="ja-JP" sz="1100" dirty="0">
              <a:latin typeface="メイリオ" panose="020B0604030504040204" pitchFamily="50" charset="-128"/>
              <a:ea typeface="メイリオ" panose="020B0604030504040204" pitchFamily="50" charset="-128"/>
              <a:cs typeface="ヒラギノ丸ゴ ProN W4"/>
            </a:endParaRPr>
          </a:p>
          <a:p>
            <a:pPr marL="228600" indent="-228600">
              <a:buFont typeface="+mj-lt"/>
              <a:buAutoNum type="arabicPeriod"/>
            </a:pPr>
            <a:endParaRPr lang="en-US" altLang="ja-JP" sz="1100" dirty="0">
              <a:latin typeface="メイリオ" panose="020B0604030504040204" pitchFamily="50" charset="-128"/>
              <a:ea typeface="メイリオ" panose="020B0604030504040204" pitchFamily="50" charset="-128"/>
              <a:cs typeface="ヒラギノ丸ゴ ProN W4"/>
            </a:endParaRPr>
          </a:p>
          <a:p>
            <a:r>
              <a:rPr lang="en-US" altLang="ja-JP" sz="1100" dirty="0">
                <a:latin typeface="メイリオ" panose="020B0604030504040204" pitchFamily="50" charset="-128"/>
                <a:ea typeface="メイリオ" panose="020B0604030504040204" pitchFamily="50" charset="-128"/>
                <a:cs typeface="ヒラギノ丸ゴ ProN W4"/>
              </a:rPr>
              <a:t>(3) </a:t>
            </a:r>
            <a:r>
              <a:rPr lang="ja-JP" altLang="ja-JP" sz="1100" dirty="0">
                <a:latin typeface="メイリオ" panose="020B0604030504040204" pitchFamily="50" charset="-128"/>
                <a:ea typeface="メイリオ" panose="020B0604030504040204" pitchFamily="50" charset="-128"/>
                <a:cs typeface="ヒラギノ丸ゴ ProN W4"/>
              </a:rPr>
              <a:t>法人格の認証が取り消されるなど非営利団体としての活動が困難な場合</a:t>
            </a:r>
            <a:endParaRPr lang="en-US" altLang="ja-JP" sz="1100" dirty="0">
              <a:latin typeface="メイリオ" panose="020B0604030504040204" pitchFamily="50" charset="-128"/>
              <a:ea typeface="メイリオ" panose="020B0604030504040204" pitchFamily="50" charset="-128"/>
              <a:cs typeface="ヒラギノ丸ゴ ProN W4"/>
            </a:endParaRPr>
          </a:p>
          <a:p>
            <a:pPr marL="228600" indent="-228600">
              <a:buFont typeface="+mj-lt"/>
              <a:buAutoNum type="arabicPeriod"/>
            </a:pPr>
            <a:endParaRPr lang="en-US" altLang="ja-JP" sz="1100" dirty="0">
              <a:latin typeface="メイリオ" panose="020B0604030504040204" pitchFamily="50" charset="-128"/>
              <a:ea typeface="メイリオ" panose="020B0604030504040204" pitchFamily="50" charset="-128"/>
              <a:cs typeface="ヒラギノ丸ゴ ProN W4"/>
            </a:endParaRPr>
          </a:p>
          <a:p>
            <a:r>
              <a:rPr lang="en-US" altLang="ja-JP" sz="1100" dirty="0">
                <a:latin typeface="メイリオ" panose="020B0604030504040204" pitchFamily="50" charset="-128"/>
                <a:ea typeface="メイリオ" panose="020B0604030504040204" pitchFamily="50" charset="-128"/>
                <a:cs typeface="ヒラギノ丸ゴ ProN W4"/>
              </a:rPr>
              <a:t>(4) </a:t>
            </a:r>
            <a:r>
              <a:rPr lang="ja-JP" altLang="ja-JP" sz="1100" dirty="0">
                <a:latin typeface="メイリオ" panose="020B0604030504040204" pitchFamily="50" charset="-128"/>
                <a:ea typeface="メイリオ" panose="020B0604030504040204" pitchFamily="50" charset="-128"/>
                <a:cs typeface="ヒラギノ丸ゴ ProN W4"/>
              </a:rPr>
              <a:t>その他組織委員会が</a:t>
            </a:r>
            <a:r>
              <a:rPr lang="ja-JP" altLang="en-US" sz="1100" dirty="0">
                <a:latin typeface="メイリオ" panose="020B0604030504040204" pitchFamily="50" charset="-128"/>
                <a:ea typeface="メイリオ" panose="020B0604030504040204" pitchFamily="50" charset="-128"/>
                <a:cs typeface="ヒラギノ丸ゴ ProN W4"/>
              </a:rPr>
              <a:t>取り消しの必要がある</a:t>
            </a:r>
            <a:r>
              <a:rPr lang="ja-JP" altLang="ja-JP" sz="1100" dirty="0">
                <a:latin typeface="メイリオ" panose="020B0604030504040204" pitchFamily="50" charset="-128"/>
                <a:ea typeface="メイリオ" panose="020B0604030504040204" pitchFamily="50" charset="-128"/>
                <a:cs typeface="ヒラギノ丸ゴ ProN W4"/>
              </a:rPr>
              <a:t>と判断した場合</a:t>
            </a:r>
          </a:p>
        </p:txBody>
      </p:sp>
      <p:sp>
        <p:nvSpPr>
          <p:cNvPr id="46" name="テキスト ボックス 45"/>
          <p:cNvSpPr txBox="1"/>
          <p:nvPr/>
        </p:nvSpPr>
        <p:spPr>
          <a:xfrm>
            <a:off x="497233" y="5332264"/>
            <a:ext cx="5945782" cy="2292935"/>
          </a:xfrm>
          <a:prstGeom prst="rect">
            <a:avLst/>
          </a:prstGeom>
          <a:noFill/>
        </p:spPr>
        <p:txBody>
          <a:bodyPr wrap="square" rtlCol="0">
            <a:spAutoFit/>
          </a:bodyPr>
          <a:lstStyle/>
          <a:p>
            <a:r>
              <a:rPr lang="ja-JP" altLang="en-US" sz="1100" b="1" dirty="0">
                <a:latin typeface="メイリオ" panose="020B0604030504040204" pitchFamily="50" charset="-128"/>
                <a:ea typeface="メイリオ" panose="020B0604030504040204" pitchFamily="50" charset="-128"/>
                <a:cs typeface="A-OTF 新ゴ Pro B"/>
              </a:rPr>
              <a:t>（チャリティパートナーの取り消しによる寄附金の取り扱いについて）</a:t>
            </a:r>
            <a:endParaRPr lang="en-US" altLang="ja-JP" sz="1100" b="1" dirty="0">
              <a:latin typeface="メイリオ" panose="020B0604030504040204" pitchFamily="50" charset="-128"/>
              <a:ea typeface="メイリオ" panose="020B0604030504040204" pitchFamily="50" charset="-128"/>
              <a:cs typeface="A-OTF 新ゴ Pro B"/>
            </a:endParaRPr>
          </a:p>
          <a:p>
            <a:endParaRPr lang="en-US" altLang="ja-JP" sz="1100" b="1" dirty="0">
              <a:latin typeface="メイリオ" panose="020B0604030504040204" pitchFamily="50" charset="-128"/>
              <a:ea typeface="メイリオ" panose="020B0604030504040204" pitchFamily="50" charset="-128"/>
              <a:cs typeface="A-OTF 新ゴ Pro B"/>
            </a:endParaRPr>
          </a:p>
          <a:p>
            <a:pPr marL="228600" indent="-228600">
              <a:buAutoNum type="arabicParenBoth"/>
            </a:pPr>
            <a:r>
              <a:rPr kumimoji="1" lang="ja-JP" altLang="en-US" sz="1100" dirty="0">
                <a:latin typeface="メイリオ" panose="020B0604030504040204" pitchFamily="50" charset="-128"/>
                <a:ea typeface="メイリオ" panose="020B0604030504040204" pitchFamily="50" charset="-128"/>
                <a:cs typeface="A-OTF 新ゴ Pro B"/>
              </a:rPr>
              <a:t>チャリティパートナーを取り消した団体には、一切の寄附金を配分せず、他の団体（大阪マラソン</a:t>
            </a:r>
            <a:r>
              <a:rPr kumimoji="1" lang="en-US" altLang="ja-JP" sz="1100" dirty="0">
                <a:latin typeface="メイリオ" panose="020B0604030504040204" pitchFamily="50" charset="-128"/>
                <a:ea typeface="メイリオ" panose="020B0604030504040204" pitchFamily="50" charset="-128"/>
                <a:cs typeface="A-OTF 新ゴ Pro B"/>
              </a:rPr>
              <a:t>2027</a:t>
            </a:r>
            <a:r>
              <a:rPr kumimoji="1" lang="ja-JP" altLang="en-US" sz="1100" dirty="0">
                <a:latin typeface="メイリオ" panose="020B0604030504040204" pitchFamily="50" charset="-128"/>
                <a:ea typeface="メイリオ" panose="020B0604030504040204" pitchFamily="50" charset="-128"/>
                <a:cs typeface="A-OTF 新ゴ Pro B"/>
              </a:rPr>
              <a:t>の寄附先団体）に均等に配分します。ただし、活動停止、解散につき正当な理由がある場合は、この限りではありません。</a:t>
            </a:r>
            <a:endParaRPr kumimoji="1" lang="en-US" altLang="ja-JP" sz="1100" dirty="0">
              <a:latin typeface="メイリオ" panose="020B0604030504040204" pitchFamily="50" charset="-128"/>
              <a:ea typeface="メイリオ" panose="020B0604030504040204" pitchFamily="50" charset="-128"/>
              <a:cs typeface="A-OTF 新ゴ Pro B"/>
            </a:endParaRPr>
          </a:p>
          <a:p>
            <a:r>
              <a:rPr kumimoji="1" lang="ja-JP" altLang="en-US" sz="1100" dirty="0">
                <a:latin typeface="メイリオ" panose="020B0604030504040204" pitchFamily="50" charset="-128"/>
                <a:ea typeface="メイリオ" panose="020B0604030504040204" pitchFamily="50" charset="-128"/>
                <a:cs typeface="A-OTF 新ゴ Pro B"/>
              </a:rPr>
              <a:t>（正当な理由の例：団体の合併や法人格の移行等、寄附金を充てる事業が継続される場合）</a:t>
            </a:r>
            <a:endParaRPr kumimoji="1" lang="en-US" altLang="ja-JP" sz="1100" dirty="0">
              <a:latin typeface="メイリオ" panose="020B0604030504040204" pitchFamily="50" charset="-128"/>
              <a:ea typeface="メイリオ" panose="020B0604030504040204" pitchFamily="50" charset="-128"/>
              <a:cs typeface="A-OTF 新ゴ Pro B"/>
            </a:endParaRPr>
          </a:p>
          <a:p>
            <a:endParaRPr lang="en-US" altLang="ja-JP" sz="1100" dirty="0">
              <a:latin typeface="メイリオ" panose="020B0604030504040204" pitchFamily="50" charset="-128"/>
              <a:ea typeface="メイリオ" panose="020B0604030504040204" pitchFamily="50" charset="-128"/>
              <a:cs typeface="A-OTF 新ゴ Pro B"/>
            </a:endParaRPr>
          </a:p>
          <a:p>
            <a:pPr marL="228600" indent="-228600">
              <a:buAutoNum type="arabicParenBoth" startAt="2"/>
            </a:pPr>
            <a:r>
              <a:rPr lang="ja-JP" altLang="en-US" sz="1100" dirty="0">
                <a:latin typeface="メイリオ" panose="020B0604030504040204" pitchFamily="50" charset="-128"/>
                <a:ea typeface="メイリオ" panose="020B0604030504040204" pitchFamily="50" charset="-128"/>
                <a:cs typeface="A-OTF 新ゴ Pro B"/>
              </a:rPr>
              <a:t>既にチャリティパートナーに交付している寄附金については、全額、組織委員会に返金していただきます。当該寄附金については、他の団体（大阪マラソン</a:t>
            </a:r>
            <a:r>
              <a:rPr lang="en-US" altLang="ja-JP" sz="1100" dirty="0">
                <a:latin typeface="メイリオ" panose="020B0604030504040204" pitchFamily="50" charset="-128"/>
                <a:ea typeface="メイリオ" panose="020B0604030504040204" pitchFamily="50" charset="-128"/>
                <a:cs typeface="A-OTF 新ゴ Pro B"/>
              </a:rPr>
              <a:t>2027</a:t>
            </a:r>
            <a:r>
              <a:rPr lang="ja-JP" altLang="en-US" sz="1100" dirty="0">
                <a:latin typeface="メイリオ" panose="020B0604030504040204" pitchFamily="50" charset="-128"/>
                <a:ea typeface="メイリオ" panose="020B0604030504040204" pitchFamily="50" charset="-128"/>
                <a:cs typeface="A-OTF 新ゴ Pro B"/>
              </a:rPr>
              <a:t>の寄附先団体）に均等に配分します。</a:t>
            </a:r>
            <a:endParaRPr lang="en-US" altLang="ja-JP" sz="1100" dirty="0">
              <a:latin typeface="メイリオ" panose="020B0604030504040204" pitchFamily="50" charset="-128"/>
              <a:ea typeface="メイリオ" panose="020B0604030504040204" pitchFamily="50" charset="-128"/>
              <a:cs typeface="A-OTF 新ゴ Pro B"/>
            </a:endParaRPr>
          </a:p>
          <a:p>
            <a:endParaRPr lang="en-US" altLang="ja-JP" sz="1100" dirty="0">
              <a:latin typeface="メイリオ" panose="020B0604030504040204" pitchFamily="50" charset="-128"/>
              <a:ea typeface="メイリオ" panose="020B0604030504040204" pitchFamily="50" charset="-128"/>
              <a:cs typeface="A-OTF 新ゴ Pro B"/>
            </a:endParaRPr>
          </a:p>
          <a:p>
            <a:pPr marL="228600" indent="-228600">
              <a:buAutoNum type="arabicParenBoth" startAt="3"/>
            </a:pPr>
            <a:r>
              <a:rPr lang="ja-JP" altLang="en-US" sz="1100" dirty="0">
                <a:latin typeface="メイリオ" panose="020B0604030504040204" pitchFamily="50" charset="-128"/>
                <a:ea typeface="メイリオ" panose="020B0604030504040204" pitchFamily="50" charset="-128"/>
                <a:cs typeface="A-OTF 新ゴ Pro B"/>
              </a:rPr>
              <a:t>組織委員会は、取り消しによる事務処理に関する諸費用、各寄附者からのクレームによる被害、風評被害その他の損害について、当該団体に損害賠償請求できるものとします。</a:t>
            </a:r>
            <a:endParaRPr kumimoji="1" lang="en-US" altLang="ja-JP" sz="1100" dirty="0">
              <a:latin typeface="メイリオ" panose="020B0604030504040204" pitchFamily="50" charset="-128"/>
              <a:ea typeface="メイリオ" panose="020B0604030504040204" pitchFamily="50" charset="-128"/>
              <a:cs typeface="A-OTF 新ゴ Pro B"/>
            </a:endParaRPr>
          </a:p>
        </p:txBody>
      </p:sp>
    </p:spTree>
    <p:extLst>
      <p:ext uri="{BB962C8B-B14F-4D97-AF65-F5344CB8AC3E}">
        <p14:creationId xmlns:p14="http://schemas.microsoft.com/office/powerpoint/2010/main" val="1937652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9CCD448-E908-4E70-A612-673EAC9D8DAD}"/>
              </a:ext>
            </a:extLst>
          </p:cNvPr>
          <p:cNvSpPr/>
          <p:nvPr/>
        </p:nvSpPr>
        <p:spPr>
          <a:xfrm>
            <a:off x="567869" y="1077301"/>
            <a:ext cx="5455559" cy="6994222"/>
          </a:xfrm>
          <a:prstGeom prst="rect">
            <a:avLst/>
          </a:prstGeom>
        </p:spPr>
        <p:txBody>
          <a:bodyPr wrap="square">
            <a:spAutoFit/>
          </a:bodyPr>
          <a:lstStyle/>
          <a:p>
            <a:pPr algn="ctr">
              <a:lnSpc>
                <a:spcPct val="2000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目　　次</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r">
              <a:lnSpc>
                <a:spcPct val="200000"/>
              </a:lnSpc>
              <a:spcAft>
                <a:spcPts val="0"/>
              </a:spcAft>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ページ</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チャリティプログラム</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における多彩な取り組み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1</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１．公募目的</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2</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２．公募内容</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３．応募資格</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3</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４．応募期間</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4</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５．応募方法</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６</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．提出先</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７</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．選考基準</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5</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８</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．選考結果</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決定</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後の手続き</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6</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０</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チャリティパートナーにご協力いただきたいこと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7</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寄附</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金の種類と配分</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8</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２</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寄附</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金の使途・報告</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10</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ct val="200000"/>
              </a:lnSpc>
              <a:spcAft>
                <a:spcPts val="0"/>
              </a:spcAft>
            </a:pP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３</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チャリティパートナー</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の取り消し</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  10</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737157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820009" y="642700"/>
            <a:ext cx="5380395" cy="978729"/>
          </a:xfrm>
          <a:prstGeom prst="rect">
            <a:avLst/>
          </a:prstGeom>
        </p:spPr>
        <p:txBody>
          <a:bodyPr wrap="square" anchor="ctr">
            <a:spAutoFit/>
          </a:bodyPr>
          <a:lstStyle/>
          <a:p>
            <a:pPr marL="0" marR="0" lvl="0" indent="0" algn="ctr" defTabSz="457200" rtl="0" eaLnBrk="1" fontAlgn="auto" latinLnBrk="0" hangingPunct="1">
              <a:lnSpc>
                <a:spcPct val="12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A-OTF 新ゴ Pro B"/>
              </a:rPr>
              <a:t>チャリティ文化の普及をめざして。</a:t>
            </a:r>
          </a:p>
          <a:p>
            <a:pPr marL="0" marR="0" lvl="0" indent="0" algn="ctr" defTabSz="457200" rtl="0" eaLnBrk="1" fontAlgn="auto" latinLnBrk="0" hangingPunct="1">
              <a:lnSpc>
                <a:spcPct val="12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A-OTF 新ゴ Pro B"/>
              </a:rPr>
              <a:t>合言葉は「みんなでかける虹。」</a:t>
            </a:r>
          </a:p>
        </p:txBody>
      </p:sp>
      <p:sp>
        <p:nvSpPr>
          <p:cNvPr id="4" name="テキスト ボックス 3"/>
          <p:cNvSpPr txBox="1"/>
          <p:nvPr/>
        </p:nvSpPr>
        <p:spPr>
          <a:xfrm>
            <a:off x="331972" y="1732040"/>
            <a:ext cx="6194056" cy="2555187"/>
          </a:xfrm>
          <a:prstGeom prst="rect">
            <a:avLst/>
          </a:prstGeom>
          <a:noFill/>
        </p:spPr>
        <p:txBody>
          <a:bodyPr wrap="square" rtlCol="0" anchor="ctr">
            <a:spAutoFit/>
          </a:bodyPr>
          <a:lstStyle/>
          <a:p>
            <a:pPr lvl="0">
              <a:lnSpc>
                <a:spcPts val="1600"/>
              </a:lnSpc>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A-OTF 新ゴ Pro R"/>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A-OTF 新ゴ Pro R"/>
              </a:rPr>
              <a:t>大阪マラソンは、「みんなでかける虹。」を合言葉に、参加する全てのランナーをはじめ、</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A-OTF 新ゴ Pro R"/>
            </a:endParaRPr>
          </a:p>
          <a:p>
            <a:pPr lvl="0">
              <a:lnSpc>
                <a:spcPts val="1600"/>
              </a:lnSpc>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A-OTF 新ゴ Pro R"/>
              </a:rPr>
              <a:t>観客の皆さん、ボランティア</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など多くの人にチャリティに参画する機会を提供</a:t>
            </a:r>
            <a:r>
              <a:rPr lang="ja-JP" altLang="en-US" sz="1100" dirty="0">
                <a:latin typeface="メイリオ" panose="020B0604030504040204" pitchFamily="50" charset="-128"/>
                <a:ea typeface="メイリオ" panose="020B0604030504040204" pitchFamily="50" charset="-128"/>
                <a:cs typeface="A-OTF 新ゴ Pro R"/>
              </a:rPr>
              <a:t>し</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ています。</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endParaRPr>
          </a:p>
          <a:p>
            <a:pPr lvl="0">
              <a:lnSpc>
                <a:spcPts val="1600"/>
              </a:lnSpc>
              <a:defRPr/>
            </a:pPr>
            <a:r>
              <a:rPr lang="ja-JP" altLang="en-US" sz="1100" dirty="0">
                <a:latin typeface="メイリオ" panose="020B0604030504040204" pitchFamily="50" charset="-128"/>
                <a:ea typeface="メイリオ" panose="020B0604030504040204" pitchFamily="50" charset="-128"/>
                <a:cs typeface="A-OTF 新ゴ Pro R"/>
              </a:rPr>
              <a:t>　大阪マラソンのチャリティプログラムは、チャリティランナーが実施するファンドレイジング（資金集め）を中心に、ランナーや観客の皆さん、ボランティア等、幅広い層に対しアプローチを行い、団体支援の広がりに繋げる取り組みです。</a:t>
            </a:r>
          </a:p>
          <a:p>
            <a:pPr lvl="0">
              <a:lnSpc>
                <a:spcPts val="1600"/>
              </a:lnSpc>
              <a:defRPr/>
            </a:pP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　また、大阪マラソンでは、これまで</a:t>
            </a:r>
            <a:r>
              <a:rPr lang="ja-JP" altLang="en-US" sz="1100" dirty="0">
                <a:latin typeface="メイリオ" panose="020B0604030504040204" pitchFamily="50" charset="-128"/>
                <a:ea typeface="メイリオ" panose="020B0604030504040204" pitchFamily="50" charset="-128"/>
                <a:cs typeface="A-OTF 新ゴ Pro R"/>
              </a:rPr>
              <a:t>も様々な活動を行う</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団体の支援を通じ</a:t>
            </a:r>
            <a:r>
              <a:rPr lang="ja-JP" altLang="en-US" sz="1100" dirty="0">
                <a:latin typeface="メイリオ" panose="020B0604030504040204" pitchFamily="50" charset="-128"/>
                <a:ea typeface="メイリオ" panose="020B0604030504040204" pitchFamily="50" charset="-128"/>
                <a:cs typeface="A-OTF 新ゴ Pro R"/>
              </a:rPr>
              <a:t>持続可能な開発目標（</a:t>
            </a:r>
            <a:r>
              <a:rPr lang="en-US" altLang="ja-JP" sz="1100" dirty="0">
                <a:latin typeface="メイリオ" panose="020B0604030504040204" pitchFamily="50" charset="-128"/>
                <a:ea typeface="メイリオ" panose="020B0604030504040204" pitchFamily="50" charset="-128"/>
                <a:cs typeface="A-OTF 新ゴ Pro R"/>
              </a:rPr>
              <a:t>SDGs</a:t>
            </a:r>
            <a:r>
              <a:rPr lang="ja-JP" altLang="en-US" sz="1100" dirty="0">
                <a:latin typeface="メイリオ" panose="020B0604030504040204" pitchFamily="50" charset="-128"/>
                <a:ea typeface="メイリオ" panose="020B0604030504040204" pitchFamily="50" charset="-128"/>
                <a:cs typeface="A-OTF 新ゴ Pro R"/>
              </a:rPr>
              <a:t>）</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の達成に貢献して</a:t>
            </a:r>
            <a:r>
              <a:rPr lang="ja-JP" altLang="en-US" sz="1100" dirty="0">
                <a:latin typeface="メイリオ" panose="020B0604030504040204" pitchFamily="50" charset="-128"/>
                <a:ea typeface="メイリオ" panose="020B0604030504040204" pitchFamily="50" charset="-128"/>
                <a:cs typeface="A-OTF 新ゴ Pro R"/>
              </a:rPr>
              <a:t>き</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たところです。ランナー、ボランティア、観客の皆さまに</a:t>
            </a:r>
            <a:r>
              <a:rPr kumimoji="1" lang="en-US"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SDGs</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への関心を</a:t>
            </a:r>
            <a:r>
              <a:rPr lang="ja-JP" altLang="en-US" sz="1100" dirty="0">
                <a:latin typeface="メイリオ" panose="020B0604030504040204" pitchFamily="50" charset="-128"/>
                <a:ea typeface="メイリオ" panose="020B0604030504040204" pitchFamily="50" charset="-128"/>
                <a:cs typeface="A-OTF 新ゴ Pro R"/>
              </a:rPr>
              <a:t>高めていただき</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、具体的なアクションを起こすきっかけとなるよう</a:t>
            </a:r>
            <a:r>
              <a:rPr lang="ja-JP" altLang="en-US" sz="1100" dirty="0">
                <a:latin typeface="メイリオ" panose="020B0604030504040204" pitchFamily="50" charset="-128"/>
                <a:ea typeface="メイリオ" panose="020B0604030504040204" pitchFamily="50" charset="-128"/>
                <a:cs typeface="A-OTF 新ゴ Pro R"/>
              </a:rPr>
              <a:t>、</a:t>
            </a:r>
            <a:r>
              <a:rPr lang="en-US" altLang="ja-JP" sz="1100" dirty="0">
                <a:latin typeface="メイリオ" panose="020B0604030504040204" pitchFamily="50" charset="-128"/>
                <a:ea typeface="メイリオ" panose="020B0604030504040204" pitchFamily="50" charset="-128"/>
                <a:cs typeface="A-OTF 新ゴ Pro R"/>
              </a:rPr>
              <a:t>SDGs</a:t>
            </a:r>
            <a:r>
              <a:rPr lang="ja-JP" altLang="en-US" sz="1100" dirty="0">
                <a:latin typeface="メイリオ" panose="020B0604030504040204" pitchFamily="50" charset="-128"/>
                <a:ea typeface="メイリオ" panose="020B0604030504040204" pitchFamily="50" charset="-128"/>
                <a:cs typeface="A-OTF 新ゴ Pro R"/>
              </a:rPr>
              <a:t>と結び付けた</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rPr>
              <a:t>チャリティテーマを掲げています。</a:t>
            </a:r>
            <a:endParaRPr kumimoji="1" lang="en-US"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endParaRPr>
          </a:p>
          <a:p>
            <a:pPr lvl="0">
              <a:lnSpc>
                <a:spcPts val="1600"/>
              </a:lnSpc>
              <a:defRPr/>
            </a:pPr>
            <a:r>
              <a:rPr lang="ja-JP" altLang="en-US" sz="1100" dirty="0">
                <a:latin typeface="メイリオ" panose="020B0604030504040204" pitchFamily="50" charset="-128"/>
                <a:ea typeface="メイリオ" panose="020B0604030504040204" pitchFamily="50" charset="-128"/>
              </a:rPr>
              <a:t>　大阪マラソンはこれからも、チャリティの発展と普及、さらなる社会貢献をめざしてまいりますので、積極的なご応募をお待ちしております。</a:t>
            </a:r>
          </a:p>
          <a:p>
            <a:pPr marL="0" marR="0" lvl="0" indent="0" algn="l" defTabSz="457200" rtl="0" eaLnBrk="1" fontAlgn="auto" latinLnBrk="0" hangingPunct="1">
              <a:lnSpc>
                <a:spcPts val="17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A-OTF 新ゴ Pro R"/>
            </a:endParaRPr>
          </a:p>
        </p:txBody>
      </p:sp>
      <p:grpSp>
        <p:nvGrpSpPr>
          <p:cNvPr id="32" name="図形グループ 31"/>
          <p:cNvGrpSpPr/>
          <p:nvPr/>
        </p:nvGrpSpPr>
        <p:grpSpPr>
          <a:xfrm>
            <a:off x="182626" y="9542451"/>
            <a:ext cx="6531619" cy="250600"/>
            <a:chOff x="170415" y="9530240"/>
            <a:chExt cx="6531619" cy="250600"/>
          </a:xfrm>
        </p:grpSpPr>
        <p:cxnSp>
          <p:nvCxnSpPr>
            <p:cNvPr id="29" name="直線コネクタ 28"/>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0" name="角丸四角形 29"/>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1" name="テキスト ボックス 30"/>
            <p:cNvSpPr txBox="1"/>
            <p:nvPr/>
          </p:nvSpPr>
          <p:spPr>
            <a:xfrm>
              <a:off x="6459660" y="9534573"/>
              <a:ext cx="242374" cy="230832"/>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white"/>
                  </a:solidFill>
                  <a:effectLst/>
                  <a:uLnTx/>
                  <a:uFillTx/>
                  <a:latin typeface="ヒラギノ角ゴ ProN W6"/>
                  <a:ea typeface="ヒラギノ角ゴ ProN W6"/>
                  <a:cs typeface="ヒラギノ角ゴ ProN W6"/>
                </a:rPr>
                <a:t>1</a:t>
              </a:r>
              <a:endParaRPr kumimoji="1" lang="ja-JP" altLang="en-US" sz="900" b="0" i="0" u="none" strike="noStrike" kern="1200" cap="none" spc="0" normalizeH="0" baseline="0" noProof="0" dirty="0">
                <a:ln>
                  <a:noFill/>
                </a:ln>
                <a:solidFill>
                  <a:prstClr val="white"/>
                </a:solidFill>
                <a:effectLst/>
                <a:uLnTx/>
                <a:uFillTx/>
                <a:latin typeface="ヒラギノ角ゴ ProN W6"/>
                <a:ea typeface="ヒラギノ角ゴ ProN W6"/>
                <a:cs typeface="ヒラギノ角ゴ ProN W6"/>
              </a:endParaRPr>
            </a:p>
          </p:txBody>
        </p:sp>
      </p:grpSp>
      <p:pic>
        <p:nvPicPr>
          <p:cNvPr id="34" name="図 33">
            <a:extLst>
              <a:ext uri="{FF2B5EF4-FFF2-40B4-BE49-F238E27FC236}">
                <a16:creationId xmlns:a16="http://schemas.microsoft.com/office/drawing/2014/main" id="{03BACDB2-67DF-411E-94C3-A3E2CA479980}"/>
              </a:ext>
            </a:extLst>
          </p:cNvPr>
          <p:cNvPicPr>
            <a:picLocks noChangeAspect="1"/>
          </p:cNvPicPr>
          <p:nvPr/>
        </p:nvPicPr>
        <p:blipFill rotWithShape="1">
          <a:blip r:embed="rId3">
            <a:alphaModFix amt="11000"/>
          </a:blip>
          <a:srcRect l="34886" t="37028" r="15675" b="40047"/>
          <a:stretch/>
        </p:blipFill>
        <p:spPr>
          <a:xfrm flipH="1">
            <a:off x="-8840" y="5403048"/>
            <a:ext cx="6878125" cy="4502952"/>
          </a:xfrm>
          <a:prstGeom prst="rect">
            <a:avLst/>
          </a:prstGeom>
          <a:ln>
            <a:noFill/>
          </a:ln>
          <a:effectLst>
            <a:softEdge rad="112500"/>
          </a:effectLst>
        </p:spPr>
      </p:pic>
      <p:sp>
        <p:nvSpPr>
          <p:cNvPr id="14" name="テキスト ボックス 13">
            <a:extLst>
              <a:ext uri="{FF2B5EF4-FFF2-40B4-BE49-F238E27FC236}">
                <a16:creationId xmlns:a16="http://schemas.microsoft.com/office/drawing/2014/main" id="{72204484-2DF7-40B2-83F1-137B67F445DB}"/>
              </a:ext>
            </a:extLst>
          </p:cNvPr>
          <p:cNvSpPr txBox="1"/>
          <p:nvPr/>
        </p:nvSpPr>
        <p:spPr>
          <a:xfrm>
            <a:off x="564632" y="4790181"/>
            <a:ext cx="5891147" cy="693267"/>
          </a:xfrm>
          <a:prstGeom prst="rect">
            <a:avLst/>
          </a:prstGeom>
          <a:noFill/>
        </p:spPr>
        <p:txBody>
          <a:bodyPr wrap="square" rtlCol="0" anchor="ctr">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　参加ランナーには、参加料とは別に、</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おひとり様 ２口以上（１口</a:t>
            </a:r>
            <a:r>
              <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500</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円、国外ランナーは５</a:t>
            </a:r>
            <a:r>
              <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US</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ドル）のチャリティ募金をお願いしております。チャリティ募金は、大阪マラソン</a:t>
            </a:r>
            <a:r>
              <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2027</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のチャリティ</a:t>
            </a:r>
            <a:r>
              <a:rPr lang="ja-JP" altLang="en-US" sz="1100" dirty="0">
                <a:latin typeface="メイリオ" panose="020B0604030504040204" pitchFamily="50" charset="-128"/>
                <a:ea typeface="メイリオ" panose="020B0604030504040204" pitchFamily="50" charset="-128"/>
                <a:cs typeface="ヒラギノ丸ゴ ProN W4"/>
              </a:rPr>
              <a:t>寄附</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先団体（チャリティパートナー）に交付されます。</a:t>
            </a:r>
          </a:p>
        </p:txBody>
      </p:sp>
      <p:sp>
        <p:nvSpPr>
          <p:cNvPr id="15" name="テキスト ボックス 14">
            <a:extLst>
              <a:ext uri="{FF2B5EF4-FFF2-40B4-BE49-F238E27FC236}">
                <a16:creationId xmlns:a16="http://schemas.microsoft.com/office/drawing/2014/main" id="{DBBCBBDA-7D97-4474-BBAD-6F51968390DC}"/>
              </a:ext>
            </a:extLst>
          </p:cNvPr>
          <p:cNvSpPr txBox="1"/>
          <p:nvPr/>
        </p:nvSpPr>
        <p:spPr>
          <a:xfrm>
            <a:off x="626377" y="5953746"/>
            <a:ext cx="5812210" cy="1708929"/>
          </a:xfrm>
          <a:prstGeom prst="rect">
            <a:avLst/>
          </a:prstGeom>
          <a:noFill/>
        </p:spPr>
        <p:txBody>
          <a:bodyPr wrap="square" rtlCol="0" anchor="ctr">
            <a:spAutoFit/>
          </a:bodyPr>
          <a:lstStyle/>
          <a:p>
            <a:pPr lvl="0">
              <a:lnSpc>
                <a:spcPct val="120000"/>
              </a:lnSpc>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　</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大阪マラソンでは</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自分が支援したい</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チャリティパートナー</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を選び、家族や友人、その団体の活動に共感した人などから</a:t>
            </a:r>
            <a:r>
              <a:rPr kumimoji="1" lang="ja-JP" altLang="en-US" sz="11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７</a:t>
            </a:r>
            <a:r>
              <a:rPr kumimoji="1" lang="ja-JP" altLang="ja-JP" sz="11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万円以上の</a:t>
            </a:r>
            <a:r>
              <a:rPr kumimoji="1" lang="ja-JP" altLang="en-US" sz="11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寄附</a:t>
            </a:r>
            <a:r>
              <a:rPr kumimoji="1" lang="ja-JP" altLang="ja-JP" sz="11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金を集め</a:t>
            </a:r>
            <a:r>
              <a:rPr kumimoji="1" lang="ja-JP" altLang="en-US" sz="11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ることで</a:t>
            </a:r>
            <a:r>
              <a:rPr kumimoji="1" lang="ja-JP" altLang="ja-JP" sz="11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大阪マラソンに出場</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a:t>
            </a:r>
            <a:r>
              <a:rPr kumimoji="1" lang="en-US" altLang="ja-JP" sz="11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a:t>
            </a:r>
            <a:r>
              <a:rPr kumimoji="1" lang="ja-JP" altLang="en-US" sz="11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参加料が別途必要です。</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できる「チャリティランナー」を募集しています。</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lvl="0">
              <a:lnSpc>
                <a:spcPct val="120000"/>
              </a:lnSpc>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大阪マラソン</a:t>
            </a:r>
            <a:r>
              <a:rPr lang="en-US" altLang="ja-JP" sz="1100" dirty="0">
                <a:solidFill>
                  <a:prstClr val="black"/>
                </a:solidFill>
                <a:latin typeface="メイリオ" panose="020B0604030504040204" pitchFamily="50" charset="-128"/>
                <a:ea typeface="メイリオ" panose="020B0604030504040204" pitchFamily="50" charset="-128"/>
                <a:cs typeface="ヒラギノ丸ゴ ProN W4"/>
              </a:rPr>
              <a:t>2027</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において</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も「チャリティランナー」を募り、</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チャリティヘの参画意識の向上と</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チャリティパートナー</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との交流を通じて、チャリティを拡充していく予定です。</a:t>
            </a:r>
          </a:p>
          <a:p>
            <a:pPr lvl="0">
              <a:lnSpc>
                <a:spcPct val="120000"/>
              </a:lnSpc>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　チャリティランナーが集めた寄附金は、ファンドレイジングサイトの手数料、振込手数料等を</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差し引いた後、チャリティランナー</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が支援するチャリティパートナーに振り込まれます。</a:t>
            </a:r>
          </a:p>
        </p:txBody>
      </p:sp>
      <p:sp>
        <p:nvSpPr>
          <p:cNvPr id="16" name="テキスト ボックス 15">
            <a:extLst>
              <a:ext uri="{FF2B5EF4-FFF2-40B4-BE49-F238E27FC236}">
                <a16:creationId xmlns:a16="http://schemas.microsoft.com/office/drawing/2014/main" id="{F9C67DEC-511E-4CC9-8711-47E0F327E665}"/>
              </a:ext>
            </a:extLst>
          </p:cNvPr>
          <p:cNvSpPr txBox="1"/>
          <p:nvPr/>
        </p:nvSpPr>
        <p:spPr>
          <a:xfrm>
            <a:off x="567107" y="7950343"/>
            <a:ext cx="6012250" cy="1505797"/>
          </a:xfrm>
          <a:prstGeom prst="rect">
            <a:avLst/>
          </a:prstGeom>
          <a:noFill/>
        </p:spPr>
        <p:txBody>
          <a:bodyPr wrap="square" rtlCol="0">
            <a:spAutoFit/>
          </a:bodyPr>
          <a:lstStyle/>
          <a:p>
            <a:pPr marL="228600" indent="-228600">
              <a:lnSpc>
                <a:spcPct val="120000"/>
              </a:lnSpc>
              <a:buAutoNum type="arabicParenBoth"/>
              <a:defRPr/>
            </a:pPr>
            <a:r>
              <a:rPr lang="ja-JP" altLang="en-US" sz="1100" dirty="0">
                <a:latin typeface="メイリオ" panose="020B0604030504040204" pitchFamily="50" charset="-128"/>
                <a:ea typeface="メイリオ" panose="020B0604030504040204" pitchFamily="50" charset="-128"/>
                <a:cs typeface="ヒラギノ丸ゴ ProN W4"/>
              </a:rPr>
              <a:t> 大阪マラソン特設ファンドレイジングサイトの開設 </a:t>
            </a:r>
            <a:endParaRPr lang="en-US" altLang="ja-JP" sz="1100" dirty="0">
              <a:latin typeface="メイリオ" panose="020B0604030504040204" pitchFamily="50" charset="-128"/>
              <a:ea typeface="メイリオ" panose="020B0604030504040204" pitchFamily="50" charset="-128"/>
              <a:cs typeface="ヒラギノ丸ゴ ProN W4"/>
            </a:endParaRPr>
          </a:p>
          <a:p>
            <a:pPr marL="228600" indent="-228600">
              <a:lnSpc>
                <a:spcPct val="120000"/>
              </a:lnSpc>
              <a:buAutoNum type="arabicParenBoth"/>
              <a:defRPr/>
            </a:pPr>
            <a:r>
              <a:rPr lang="ja-JP" altLang="en-US" sz="1100" dirty="0">
                <a:latin typeface="メイリオ" panose="020B0604030504040204" pitchFamily="50" charset="-128"/>
                <a:ea typeface="メイリオ" panose="020B0604030504040204" pitchFamily="50" charset="-128"/>
                <a:cs typeface="ヒラギノ丸ゴ ProN W4"/>
              </a:rPr>
              <a:t> チャリティグッズの</a:t>
            </a:r>
            <a:r>
              <a:rPr lang="ja-JP" altLang="ja-JP" sz="1100" dirty="0">
                <a:latin typeface="メイリオ" panose="020B0604030504040204" pitchFamily="50" charset="-128"/>
                <a:ea typeface="メイリオ" panose="020B0604030504040204" pitchFamily="50" charset="-128"/>
                <a:cs typeface="ヒラギノ丸ゴ ProN W4"/>
              </a:rPr>
              <a:t>販売</a:t>
            </a:r>
            <a:endParaRPr lang="en-US" altLang="ja-JP" sz="1100" dirty="0">
              <a:latin typeface="メイリオ" panose="020B0604030504040204" pitchFamily="50" charset="-128"/>
              <a:ea typeface="メイリオ" panose="020B0604030504040204" pitchFamily="50" charset="-128"/>
              <a:cs typeface="ヒラギノ丸ゴ ProN W4"/>
            </a:endParaRPr>
          </a:p>
          <a:p>
            <a:pPr marL="228600" indent="-228600">
              <a:lnSpc>
                <a:spcPct val="120000"/>
              </a:lnSpc>
              <a:buAutoNum type="arabicParenBoth"/>
              <a:defRPr/>
            </a:pPr>
            <a:r>
              <a:rPr lang="ja-JP" altLang="en-US" sz="1100" dirty="0">
                <a:latin typeface="メイリオ" panose="020B0604030504040204" pitchFamily="50" charset="-128"/>
                <a:ea typeface="メイリオ" panose="020B0604030504040204" pitchFamily="50" charset="-128"/>
                <a:cs typeface="ヒラギノ丸ゴ ProN W4"/>
              </a:rPr>
              <a:t> 関連イベントとの連携などあらゆる機会を活用した募金活動</a:t>
            </a:r>
            <a:endParaRPr lang="en-US" altLang="ja-JP" sz="1100" dirty="0">
              <a:latin typeface="メイリオ" panose="020B0604030504040204" pitchFamily="50" charset="-128"/>
              <a:ea typeface="メイリオ" panose="020B0604030504040204" pitchFamily="50" charset="-128"/>
              <a:cs typeface="ヒラギノ丸ゴ ProN W4"/>
            </a:endParaRPr>
          </a:p>
          <a:p>
            <a:pPr marL="228600" indent="-228600">
              <a:lnSpc>
                <a:spcPct val="120000"/>
              </a:lnSpc>
              <a:buAutoNum type="arabicParenBoth"/>
              <a:defRPr/>
            </a:pPr>
            <a:r>
              <a:rPr lang="ja-JP" altLang="en-US" sz="1100" dirty="0">
                <a:latin typeface="メイリオ" panose="020B0604030504040204" pitchFamily="50" charset="-128"/>
                <a:ea typeface="メイリオ" panose="020B0604030504040204" pitchFamily="50" charset="-128"/>
                <a:cs typeface="ヒラギノ丸ゴ ProN W4"/>
              </a:rPr>
              <a:t> マラソン</a:t>
            </a:r>
            <a:r>
              <a:rPr lang="en-US" altLang="ja-JP" sz="1100" dirty="0">
                <a:latin typeface="メイリオ" panose="020B0604030504040204" pitchFamily="50" charset="-128"/>
                <a:ea typeface="メイリオ" panose="020B0604030504040204" pitchFamily="50" charset="-128"/>
                <a:cs typeface="ヒラギノ丸ゴ ProN W4"/>
              </a:rPr>
              <a:t>EXPO</a:t>
            </a:r>
            <a:r>
              <a:rPr lang="ja-JP" altLang="en-US" sz="1100" dirty="0">
                <a:latin typeface="メイリオ" panose="020B0604030504040204" pitchFamily="50" charset="-128"/>
                <a:ea typeface="メイリオ" panose="020B0604030504040204" pitchFamily="50" charset="-128"/>
                <a:cs typeface="ヒラギノ丸ゴ ProN W4"/>
              </a:rPr>
              <a:t>におけるチャリティ活動</a:t>
            </a:r>
            <a:r>
              <a:rPr lang="en-US" altLang="ja-JP" sz="1100" dirty="0">
                <a:latin typeface="メイリオ" panose="020B0604030504040204" pitchFamily="50" charset="-128"/>
                <a:ea typeface="メイリオ" panose="020B0604030504040204" pitchFamily="50" charset="-128"/>
                <a:cs typeface="ヒラギノ丸ゴ ProN W4"/>
              </a:rPr>
              <a:t>(</a:t>
            </a:r>
            <a:r>
              <a:rPr lang="ja-JP" altLang="en-US" sz="1100" dirty="0">
                <a:latin typeface="メイリオ" panose="020B0604030504040204" pitchFamily="50" charset="-128"/>
                <a:ea typeface="メイリオ" panose="020B0604030504040204" pitchFamily="50" charset="-128"/>
                <a:cs typeface="ヒラギノ丸ゴ ProN W4"/>
              </a:rPr>
              <a:t>チャリティブースの設置、チャリティアワード等 の実施</a:t>
            </a:r>
            <a:r>
              <a:rPr lang="en-US" altLang="ja-JP" sz="1100" dirty="0">
                <a:latin typeface="メイリオ" panose="020B0604030504040204" pitchFamily="50" charset="-128"/>
                <a:ea typeface="メイリオ" panose="020B0604030504040204" pitchFamily="50" charset="-128"/>
                <a:cs typeface="ヒラギノ丸ゴ ProN W4"/>
              </a:rPr>
              <a:t>)</a:t>
            </a:r>
            <a:r>
              <a:rPr lang="ja-JP" altLang="en-US" sz="1100" dirty="0">
                <a:latin typeface="メイリオ" panose="020B0604030504040204" pitchFamily="50" charset="-128"/>
                <a:ea typeface="メイリオ" panose="020B0604030504040204" pitchFamily="50" charset="-128"/>
                <a:cs typeface="ヒラギノ丸ゴ ProN W4"/>
              </a:rPr>
              <a:t> </a:t>
            </a:r>
            <a:endParaRPr lang="en-US" altLang="ja-JP" sz="1100" dirty="0">
              <a:latin typeface="メイリオ" panose="020B0604030504040204" pitchFamily="50" charset="-128"/>
              <a:ea typeface="メイリオ" panose="020B0604030504040204" pitchFamily="50" charset="-128"/>
              <a:cs typeface="ヒラギノ丸ゴ ProN W4"/>
            </a:endParaRPr>
          </a:p>
          <a:p>
            <a:pPr marL="228600" indent="-228600">
              <a:lnSpc>
                <a:spcPct val="120000"/>
              </a:lnSpc>
              <a:buAutoNum type="arabicParenBoth"/>
              <a:defRPr/>
            </a:pPr>
            <a:r>
              <a:rPr lang="ja-JP" altLang="en-US" sz="1100" dirty="0">
                <a:latin typeface="メイリオ" panose="020B0604030504040204" pitchFamily="50" charset="-128"/>
                <a:ea typeface="メイリオ" panose="020B0604030504040204" pitchFamily="50" charset="-128"/>
                <a:cs typeface="ヒラギノ丸ゴ ProN W4"/>
              </a:rPr>
              <a:t> チャリティパートナーと連携した広報ＰＲ活動</a:t>
            </a:r>
            <a:endParaRPr lang="en-US" altLang="ja-JP" sz="1100" dirty="0">
              <a:latin typeface="メイリオ" panose="020B0604030504040204" pitchFamily="50" charset="-128"/>
              <a:ea typeface="メイリオ" panose="020B0604030504040204" pitchFamily="50" charset="-128"/>
              <a:cs typeface="ヒラギノ丸ゴ ProN W4"/>
            </a:endParaRPr>
          </a:p>
          <a:p>
            <a:pPr marL="228600" indent="-228600">
              <a:lnSpc>
                <a:spcPct val="120000"/>
              </a:lnSpc>
              <a:buAutoNum type="arabicParenBoth"/>
              <a:defRPr/>
            </a:pPr>
            <a:r>
              <a:rPr lang="ja-JP" altLang="en-US" sz="1100" dirty="0">
                <a:latin typeface="メイリオ" panose="020B0604030504040204" pitchFamily="50" charset="-128"/>
                <a:ea typeface="メイリオ" panose="020B0604030504040204" pitchFamily="50" charset="-128"/>
                <a:cs typeface="ヒラギノ丸ゴ ProN W4"/>
              </a:rPr>
              <a:t> チャリティランナーとチャリティパートナーとの交流エリアの設置</a:t>
            </a:r>
            <a:endPar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p:txBody>
      </p:sp>
      <p:grpSp>
        <p:nvGrpSpPr>
          <p:cNvPr id="17" name="図形グループ 15">
            <a:extLst>
              <a:ext uri="{FF2B5EF4-FFF2-40B4-BE49-F238E27FC236}">
                <a16:creationId xmlns:a16="http://schemas.microsoft.com/office/drawing/2014/main" id="{234E42DC-0B4E-45AD-96FA-46F72A2F428A}"/>
              </a:ext>
            </a:extLst>
          </p:cNvPr>
          <p:cNvGrpSpPr/>
          <p:nvPr/>
        </p:nvGrpSpPr>
        <p:grpSpPr>
          <a:xfrm>
            <a:off x="455281" y="4129283"/>
            <a:ext cx="6194055" cy="309881"/>
            <a:chOff x="423426" y="4009089"/>
            <a:chExt cx="6194055" cy="309881"/>
          </a:xfrm>
        </p:grpSpPr>
        <p:sp>
          <p:nvSpPr>
            <p:cNvPr id="18" name="角丸四角形 7">
              <a:extLst>
                <a:ext uri="{FF2B5EF4-FFF2-40B4-BE49-F238E27FC236}">
                  <a16:creationId xmlns:a16="http://schemas.microsoft.com/office/drawing/2014/main" id="{C37E4E06-D41C-430A-9716-76BCC14DB86B}"/>
                </a:ext>
              </a:extLst>
            </p:cNvPr>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9" name="テキスト ボックス 18">
              <a:extLst>
                <a:ext uri="{FF2B5EF4-FFF2-40B4-BE49-F238E27FC236}">
                  <a16:creationId xmlns:a16="http://schemas.microsoft.com/office/drawing/2014/main" id="{B9526D83-02EE-4FF3-B743-C69F865D5B9B}"/>
                </a:ext>
              </a:extLst>
            </p:cNvPr>
            <p:cNvSpPr txBox="1"/>
            <p:nvPr/>
          </p:nvSpPr>
          <p:spPr>
            <a:xfrm>
              <a:off x="639723" y="4041971"/>
              <a:ext cx="3469219" cy="276999"/>
            </a:xfrm>
            <a:prstGeom prst="rect">
              <a:avLst/>
            </a:prstGeom>
            <a:noFill/>
          </p:spPr>
          <p:txBody>
            <a:bodyPr wrap="non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white"/>
                  </a:solidFill>
                  <a:latin typeface="メイリオ" panose="020B0604030504040204" pitchFamily="50" charset="-128"/>
                  <a:ea typeface="メイリオ" panose="020B0604030504040204" pitchFamily="50" charset="-128"/>
                  <a:cs typeface="A-OTF 新ゴ Pro DB"/>
                </a:rPr>
                <a:t>チャリティプログラムにおける</a:t>
              </a:r>
              <a:r>
                <a:rPr kumimoji="1" lang="ja-JP" altLang="en-US"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rPr>
                <a:t>多彩な取り組み</a:t>
              </a:r>
            </a:p>
          </p:txBody>
        </p:sp>
        <p:sp>
          <p:nvSpPr>
            <p:cNvPr id="20" name="円/楕円 8">
              <a:extLst>
                <a:ext uri="{FF2B5EF4-FFF2-40B4-BE49-F238E27FC236}">
                  <a16:creationId xmlns:a16="http://schemas.microsoft.com/office/drawing/2014/main" id="{5A84B972-746E-4423-9225-FF6262B8E08F}"/>
                </a:ext>
              </a:extLst>
            </p:cNvPr>
            <p:cNvSpPr/>
            <p:nvPr/>
          </p:nvSpPr>
          <p:spPr>
            <a:xfrm>
              <a:off x="535252" y="4084688"/>
              <a:ext cx="144000" cy="144000"/>
            </a:xfrm>
            <a:prstGeom prst="ellipse">
              <a:avLst/>
            </a:prstGeom>
            <a:gradFill flip="none" rotWithShape="1">
              <a:gsLst>
                <a:gs pos="68000">
                  <a:schemeClr val="accent2"/>
                </a:gs>
                <a:gs pos="0">
                  <a:schemeClr val="accent2">
                    <a:lumMod val="40000"/>
                    <a:lumOff val="60000"/>
                  </a:schemeClr>
                </a:gs>
              </a:gsLst>
              <a:lin ang="318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1" name="図形グループ 39">
            <a:extLst>
              <a:ext uri="{FF2B5EF4-FFF2-40B4-BE49-F238E27FC236}">
                <a16:creationId xmlns:a16="http://schemas.microsoft.com/office/drawing/2014/main" id="{93DD3FC7-7292-44B4-B71A-ADB4A1879046}"/>
              </a:ext>
            </a:extLst>
          </p:cNvPr>
          <p:cNvGrpSpPr/>
          <p:nvPr/>
        </p:nvGrpSpPr>
        <p:grpSpPr>
          <a:xfrm>
            <a:off x="419413" y="4472449"/>
            <a:ext cx="6159943" cy="276999"/>
            <a:chOff x="433117" y="4583384"/>
            <a:chExt cx="6159943" cy="276999"/>
          </a:xfrm>
        </p:grpSpPr>
        <p:sp>
          <p:nvSpPr>
            <p:cNvPr id="22" name="テキスト ボックス 21">
              <a:extLst>
                <a:ext uri="{FF2B5EF4-FFF2-40B4-BE49-F238E27FC236}">
                  <a16:creationId xmlns:a16="http://schemas.microsoft.com/office/drawing/2014/main" id="{EF7FE7BB-1958-4794-A9AD-238666B07D50}"/>
                </a:ext>
              </a:extLst>
            </p:cNvPr>
            <p:cNvSpPr txBox="1"/>
            <p:nvPr/>
          </p:nvSpPr>
          <p:spPr>
            <a:xfrm>
              <a:off x="438241" y="4583384"/>
              <a:ext cx="2853666" cy="276999"/>
            </a:xfrm>
            <a:prstGeom prst="rect">
              <a:avLst/>
            </a:prstGeom>
            <a:noFill/>
          </p:spPr>
          <p:txBody>
            <a:bodyPr wrap="non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１．ランナー全員がチャリティに参加</a:t>
              </a:r>
            </a:p>
          </p:txBody>
        </p:sp>
        <p:cxnSp>
          <p:nvCxnSpPr>
            <p:cNvPr id="24" name="直線コネクタ 23">
              <a:extLst>
                <a:ext uri="{FF2B5EF4-FFF2-40B4-BE49-F238E27FC236}">
                  <a16:creationId xmlns:a16="http://schemas.microsoft.com/office/drawing/2014/main" id="{5D82011B-7314-4D42-8F5D-443CF96FF90F}"/>
                </a:ext>
              </a:extLst>
            </p:cNvPr>
            <p:cNvCxnSpPr/>
            <p:nvPr/>
          </p:nvCxnSpPr>
          <p:spPr>
            <a:xfrm>
              <a:off x="433117" y="4859821"/>
              <a:ext cx="6159943" cy="0"/>
            </a:xfrm>
            <a:prstGeom prst="line">
              <a:avLst/>
            </a:prstGeom>
            <a:ln w="3175" cmpd="sng">
              <a:solidFill>
                <a:srgbClr val="CC0A20"/>
              </a:solidFill>
            </a:ln>
          </p:spPr>
          <p:style>
            <a:lnRef idx="2">
              <a:schemeClr val="accent1"/>
            </a:lnRef>
            <a:fillRef idx="0">
              <a:schemeClr val="accent1"/>
            </a:fillRef>
            <a:effectRef idx="1">
              <a:schemeClr val="accent1"/>
            </a:effectRef>
            <a:fontRef idx="minor">
              <a:schemeClr val="tx1"/>
            </a:fontRef>
          </p:style>
        </p:cxnSp>
      </p:grpSp>
      <p:grpSp>
        <p:nvGrpSpPr>
          <p:cNvPr id="27" name="図形グループ 38">
            <a:extLst>
              <a:ext uri="{FF2B5EF4-FFF2-40B4-BE49-F238E27FC236}">
                <a16:creationId xmlns:a16="http://schemas.microsoft.com/office/drawing/2014/main" id="{00E87138-6A3F-42D3-9963-5B637482ADBA}"/>
              </a:ext>
            </a:extLst>
          </p:cNvPr>
          <p:cNvGrpSpPr/>
          <p:nvPr/>
        </p:nvGrpSpPr>
        <p:grpSpPr>
          <a:xfrm>
            <a:off x="358038" y="5546542"/>
            <a:ext cx="6199578" cy="275902"/>
            <a:chOff x="393482" y="5749387"/>
            <a:chExt cx="6199578" cy="399106"/>
          </a:xfrm>
        </p:grpSpPr>
        <p:sp>
          <p:nvSpPr>
            <p:cNvPr id="35" name="テキスト ボックス 34">
              <a:extLst>
                <a:ext uri="{FF2B5EF4-FFF2-40B4-BE49-F238E27FC236}">
                  <a16:creationId xmlns:a16="http://schemas.microsoft.com/office/drawing/2014/main" id="{8204DB4D-3CBB-4B4A-A313-50D8E0DDF320}"/>
                </a:ext>
              </a:extLst>
            </p:cNvPr>
            <p:cNvSpPr txBox="1"/>
            <p:nvPr/>
          </p:nvSpPr>
          <p:spPr>
            <a:xfrm>
              <a:off x="393482" y="5749387"/>
              <a:ext cx="2492990"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２．チャリティランナーの仕組み</a:t>
              </a:r>
            </a:p>
          </p:txBody>
        </p:sp>
        <p:cxnSp>
          <p:nvCxnSpPr>
            <p:cNvPr id="33" name="直線コネクタ 32">
              <a:extLst>
                <a:ext uri="{FF2B5EF4-FFF2-40B4-BE49-F238E27FC236}">
                  <a16:creationId xmlns:a16="http://schemas.microsoft.com/office/drawing/2014/main" id="{BD9FB269-E0CB-4AFD-AE91-FF16753CBD27}"/>
                </a:ext>
              </a:extLst>
            </p:cNvPr>
            <p:cNvCxnSpPr/>
            <p:nvPr/>
          </p:nvCxnSpPr>
          <p:spPr>
            <a:xfrm>
              <a:off x="433117" y="6148493"/>
              <a:ext cx="6159943" cy="0"/>
            </a:xfrm>
            <a:prstGeom prst="line">
              <a:avLst/>
            </a:prstGeom>
            <a:ln w="3175" cmpd="sng">
              <a:solidFill>
                <a:srgbClr val="CC0A20"/>
              </a:solidFill>
            </a:ln>
          </p:spPr>
          <p:style>
            <a:lnRef idx="2">
              <a:schemeClr val="accent1"/>
            </a:lnRef>
            <a:fillRef idx="0">
              <a:schemeClr val="accent1"/>
            </a:fillRef>
            <a:effectRef idx="1">
              <a:schemeClr val="accent1"/>
            </a:effectRef>
            <a:fontRef idx="minor">
              <a:schemeClr val="tx1"/>
            </a:fontRef>
          </p:style>
        </p:cxnSp>
      </p:grpSp>
      <p:sp>
        <p:nvSpPr>
          <p:cNvPr id="39" name="テキスト ボックス 38">
            <a:extLst>
              <a:ext uri="{FF2B5EF4-FFF2-40B4-BE49-F238E27FC236}">
                <a16:creationId xmlns:a16="http://schemas.microsoft.com/office/drawing/2014/main" id="{6816736B-0A18-4A83-B12F-187541C051ED}"/>
              </a:ext>
            </a:extLst>
          </p:cNvPr>
          <p:cNvSpPr txBox="1"/>
          <p:nvPr/>
        </p:nvSpPr>
        <p:spPr>
          <a:xfrm>
            <a:off x="419413" y="7595002"/>
            <a:ext cx="6226312"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３．その他</a:t>
            </a:r>
            <a:r>
              <a:rPr lang="ja-JP" altLang="en-US" sz="1200" b="1" dirty="0">
                <a:latin typeface="メイリオ" panose="020B0604030504040204" pitchFamily="50" charset="-128"/>
                <a:ea typeface="メイリオ" panose="020B0604030504040204" pitchFamily="50" charset="-128"/>
                <a:cs typeface="A-OTF 新ゴ Pro DB"/>
              </a:rPr>
              <a:t>の</a:t>
            </a: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チャリティプログラム（予定）</a:t>
            </a:r>
          </a:p>
        </p:txBody>
      </p:sp>
      <p:cxnSp>
        <p:nvCxnSpPr>
          <p:cNvPr id="43" name="直線コネクタ 42">
            <a:extLst>
              <a:ext uri="{FF2B5EF4-FFF2-40B4-BE49-F238E27FC236}">
                <a16:creationId xmlns:a16="http://schemas.microsoft.com/office/drawing/2014/main" id="{AAE5FFF9-7F35-4190-A337-17EE3B68CFA5}"/>
              </a:ext>
            </a:extLst>
          </p:cNvPr>
          <p:cNvCxnSpPr/>
          <p:nvPr/>
        </p:nvCxnSpPr>
        <p:spPr>
          <a:xfrm>
            <a:off x="393394" y="7887248"/>
            <a:ext cx="6159943" cy="0"/>
          </a:xfrm>
          <a:prstGeom prst="line">
            <a:avLst/>
          </a:prstGeom>
          <a:ln w="3175" cmpd="sng">
            <a:solidFill>
              <a:srgbClr val="CC0A2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48143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図形グループ 23"/>
          <p:cNvGrpSpPr/>
          <p:nvPr/>
        </p:nvGrpSpPr>
        <p:grpSpPr>
          <a:xfrm>
            <a:off x="282748" y="1845344"/>
            <a:ext cx="6228989" cy="333871"/>
            <a:chOff x="388492" y="856202"/>
            <a:chExt cx="6228989" cy="333871"/>
          </a:xfrm>
        </p:grpSpPr>
        <p:grpSp>
          <p:nvGrpSpPr>
            <p:cNvPr id="25" name="図形グループ 24"/>
            <p:cNvGrpSpPr/>
            <p:nvPr/>
          </p:nvGrpSpPr>
          <p:grpSpPr>
            <a:xfrm>
              <a:off x="423426" y="856202"/>
              <a:ext cx="6194055" cy="296643"/>
              <a:chOff x="423426" y="4009089"/>
              <a:chExt cx="6194055" cy="296643"/>
            </a:xfrm>
          </p:grpSpPr>
          <p:sp>
            <p:nvSpPr>
              <p:cNvPr id="29" name="角丸四角形 28"/>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30" name="テキスト ボックス 29"/>
              <p:cNvSpPr txBox="1"/>
              <p:nvPr/>
            </p:nvSpPr>
            <p:spPr>
              <a:xfrm>
                <a:off x="761833" y="4028733"/>
                <a:ext cx="800219" cy="276999"/>
              </a:xfrm>
              <a:prstGeom prst="rect">
                <a:avLst/>
              </a:prstGeom>
              <a:noFill/>
            </p:spPr>
            <p:txBody>
              <a:bodyPr wrap="none" rtlCol="0">
                <a:spAutoFit/>
              </a:bodyPr>
              <a:lstStyle/>
              <a:p>
                <a:r>
                  <a:rPr lang="ja-JP" altLang="en-US" sz="1200" dirty="0">
                    <a:solidFill>
                      <a:schemeClr val="bg1"/>
                    </a:solidFill>
                    <a:latin typeface="メイリオ" panose="020B0604030504040204" pitchFamily="50" charset="-128"/>
                    <a:ea typeface="メイリオ" panose="020B0604030504040204" pitchFamily="50" charset="-128"/>
                    <a:cs typeface="A-OTF 新ゴ Pro DB"/>
                  </a:rPr>
                  <a:t>公募内容</a:t>
                </a:r>
                <a:endParaRPr lang="en-US" altLang="ja-JP" sz="1200" dirty="0">
                  <a:solidFill>
                    <a:schemeClr val="bg1"/>
                  </a:solidFill>
                  <a:latin typeface="メイリオ" panose="020B0604030504040204" pitchFamily="50" charset="-128"/>
                  <a:ea typeface="メイリオ" panose="020B0604030504040204" pitchFamily="50" charset="-128"/>
                  <a:cs typeface="A-OTF 新ゴ Pro DB"/>
                </a:endParaRPr>
              </a:p>
            </p:txBody>
          </p:sp>
        </p:grpSp>
        <p:grpSp>
          <p:nvGrpSpPr>
            <p:cNvPr id="26" name="図形グループ 25"/>
            <p:cNvGrpSpPr/>
            <p:nvPr/>
          </p:nvGrpSpPr>
          <p:grpSpPr>
            <a:xfrm>
              <a:off x="388492" y="856202"/>
              <a:ext cx="364203" cy="333871"/>
              <a:chOff x="119222" y="4009089"/>
              <a:chExt cx="364203" cy="333871"/>
            </a:xfrm>
          </p:grpSpPr>
          <p:sp>
            <p:nvSpPr>
              <p:cNvPr id="27" name="角丸四角形 26"/>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28" name="テキスト ボックス 27"/>
              <p:cNvSpPr txBox="1"/>
              <p:nvPr/>
            </p:nvSpPr>
            <p:spPr>
              <a:xfrm>
                <a:off x="119222" y="4035183"/>
                <a:ext cx="364203" cy="307777"/>
              </a:xfrm>
              <a:prstGeom prst="rect">
                <a:avLst/>
              </a:prstGeom>
              <a:noFill/>
            </p:spPr>
            <p:txBody>
              <a:bodyPr wrap="none" rtlCol="0">
                <a:spAutoFit/>
              </a:bodyPr>
              <a:lstStyle/>
              <a:p>
                <a:pPr algn="ctr"/>
                <a:r>
                  <a:rPr kumimoji="1" lang="ja-JP" altLang="en-US" sz="1400" dirty="0">
                    <a:solidFill>
                      <a:schemeClr val="bg1"/>
                    </a:solidFill>
                    <a:latin typeface="メイリオ" panose="020B0604030504040204" pitchFamily="50" charset="-128"/>
                    <a:ea typeface="メイリオ" panose="020B0604030504040204" pitchFamily="50" charset="-128"/>
                    <a:cs typeface="ヒラギノ角ゴ ProN W6"/>
                  </a:rPr>
                  <a:t>２</a:t>
                </a:r>
              </a:p>
            </p:txBody>
          </p:sp>
        </p:grpSp>
      </p:grpSp>
      <p:sp>
        <p:nvSpPr>
          <p:cNvPr id="44" name="テキスト ボックス 43">
            <a:extLst>
              <a:ext uri="{FF2B5EF4-FFF2-40B4-BE49-F238E27FC236}">
                <a16:creationId xmlns:a16="http://schemas.microsoft.com/office/drawing/2014/main" id="{BDE38411-F82D-47A2-8BD4-75370BCABFA9}"/>
              </a:ext>
            </a:extLst>
          </p:cNvPr>
          <p:cNvSpPr txBox="1"/>
          <p:nvPr/>
        </p:nvSpPr>
        <p:spPr>
          <a:xfrm>
            <a:off x="413139" y="2155220"/>
            <a:ext cx="6138427" cy="837152"/>
          </a:xfrm>
          <a:prstGeom prst="rect">
            <a:avLst/>
          </a:prstGeom>
          <a:noFill/>
        </p:spPr>
        <p:txBody>
          <a:bodyPr wrap="square" rtlCol="0">
            <a:spAutoFit/>
          </a:bodyPr>
          <a:lstStyle/>
          <a:p>
            <a:pPr>
              <a:lnSpc>
                <a:spcPct val="110000"/>
              </a:lnSpc>
            </a:pP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　大阪マラソンのチャリティを推進するため、</a:t>
            </a: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P3</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テーマに賛同する団体を募集します。大阪マラソンのチャリティプログラムにより集められた寄附金は、採択されたチャリティパートナーに交付し、申込書に記入された寄附金使途に活用していただきます。なお、</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チャリティパートナー</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への寄附金の配分については、</a:t>
            </a: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P8</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a:t>
            </a: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11 </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寄附金の種類と配分」をご参照ください。</a:t>
            </a:r>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a:extLst>
              <a:ext uri="{FF2B5EF4-FFF2-40B4-BE49-F238E27FC236}">
                <a16:creationId xmlns:a16="http://schemas.microsoft.com/office/drawing/2014/main" id="{F7A12722-AF4F-4E9B-B1E2-464A93E85007}"/>
              </a:ext>
            </a:extLst>
          </p:cNvPr>
          <p:cNvSpPr txBox="1"/>
          <p:nvPr/>
        </p:nvSpPr>
        <p:spPr>
          <a:xfrm>
            <a:off x="394399" y="1113702"/>
            <a:ext cx="6138428" cy="693267"/>
          </a:xfrm>
          <a:prstGeom prst="rect">
            <a:avLst/>
          </a:prstGeom>
          <a:noFill/>
        </p:spPr>
        <p:txBody>
          <a:bodyPr wrap="square" rtlCol="0">
            <a:spAutoFit/>
          </a:bodyPr>
          <a:lstStyle/>
          <a:p>
            <a:pPr>
              <a:lnSpc>
                <a:spcPct val="120000"/>
              </a:lnSpc>
            </a:pPr>
            <a:r>
              <a:rPr lang="ja-JP" altLang="en-US" sz="1100" dirty="0">
                <a:latin typeface="メイリオ" panose="020B0604030504040204" pitchFamily="50" charset="-128"/>
                <a:ea typeface="メイリオ" panose="020B0604030504040204" pitchFamily="50" charset="-128"/>
              </a:rPr>
              <a:t>　チャリティ活動のさらなる発展と拡大をめざし、チャリティパートナーを幅広く募ることにより「チャリティマラソン」としての支援の輪を広げ、チャリティ文化の普及を促進しています。</a:t>
            </a:r>
            <a:endParaRPr kumimoji="1" lang="ja-JP" altLang="en-US" sz="1100" dirty="0">
              <a:latin typeface="メイリオ" panose="020B0604030504040204" pitchFamily="50" charset="-128"/>
              <a:ea typeface="メイリオ" panose="020B0604030504040204" pitchFamily="50" charset="-128"/>
              <a:cs typeface="A-OTF 新ゴ Pro R"/>
            </a:endParaRPr>
          </a:p>
        </p:txBody>
      </p:sp>
      <p:grpSp>
        <p:nvGrpSpPr>
          <p:cNvPr id="33" name="図形グループ 9">
            <a:extLst>
              <a:ext uri="{FF2B5EF4-FFF2-40B4-BE49-F238E27FC236}">
                <a16:creationId xmlns:a16="http://schemas.microsoft.com/office/drawing/2014/main" id="{DD9881B7-5816-418B-8471-3EF16963EEC0}"/>
              </a:ext>
            </a:extLst>
          </p:cNvPr>
          <p:cNvGrpSpPr/>
          <p:nvPr/>
        </p:nvGrpSpPr>
        <p:grpSpPr>
          <a:xfrm>
            <a:off x="350392" y="766234"/>
            <a:ext cx="6228989" cy="307777"/>
            <a:chOff x="388492" y="844974"/>
            <a:chExt cx="6228989" cy="307777"/>
          </a:xfrm>
        </p:grpSpPr>
        <p:grpSp>
          <p:nvGrpSpPr>
            <p:cNvPr id="34" name="図形グループ 28">
              <a:extLst>
                <a:ext uri="{FF2B5EF4-FFF2-40B4-BE49-F238E27FC236}">
                  <a16:creationId xmlns:a16="http://schemas.microsoft.com/office/drawing/2014/main" id="{D56B6486-27FC-48BC-B00A-B6456A82691C}"/>
                </a:ext>
              </a:extLst>
            </p:cNvPr>
            <p:cNvGrpSpPr/>
            <p:nvPr/>
          </p:nvGrpSpPr>
          <p:grpSpPr>
            <a:xfrm>
              <a:off x="423426" y="856202"/>
              <a:ext cx="6194055" cy="292612"/>
              <a:chOff x="423426" y="4009089"/>
              <a:chExt cx="6194055" cy="292612"/>
            </a:xfrm>
          </p:grpSpPr>
          <p:sp>
            <p:nvSpPr>
              <p:cNvPr id="38" name="角丸四角形 29">
                <a:extLst>
                  <a:ext uri="{FF2B5EF4-FFF2-40B4-BE49-F238E27FC236}">
                    <a16:creationId xmlns:a16="http://schemas.microsoft.com/office/drawing/2014/main" id="{DA217EF7-A67D-4E69-B02F-880042CC9765}"/>
                  </a:ext>
                </a:extLst>
              </p:cNvPr>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p>
            </p:txBody>
          </p:sp>
          <p:sp>
            <p:nvSpPr>
              <p:cNvPr id="39" name="テキスト ボックス 38">
                <a:extLst>
                  <a:ext uri="{FF2B5EF4-FFF2-40B4-BE49-F238E27FC236}">
                    <a16:creationId xmlns:a16="http://schemas.microsoft.com/office/drawing/2014/main" id="{01C874AB-11D7-4D5F-9AB0-1D82975D383B}"/>
                  </a:ext>
                </a:extLst>
              </p:cNvPr>
              <p:cNvSpPr txBox="1"/>
              <p:nvPr/>
            </p:nvSpPr>
            <p:spPr>
              <a:xfrm>
                <a:off x="761833" y="4024702"/>
                <a:ext cx="800219" cy="276999"/>
              </a:xfrm>
              <a:prstGeom prst="rect">
                <a:avLst/>
              </a:prstGeom>
              <a:noFill/>
            </p:spPr>
            <p:txBody>
              <a:bodyPr wrap="none" rtlCol="0">
                <a:spAutoFit/>
              </a:bodyPr>
              <a:lstStyle/>
              <a:p>
                <a:r>
                  <a:rPr lang="ja-JP" altLang="en-US" sz="1200" dirty="0">
                    <a:solidFill>
                      <a:schemeClr val="bg1"/>
                    </a:solidFill>
                    <a:latin typeface="メイリオ" panose="020B0604030504040204" pitchFamily="50" charset="-128"/>
                    <a:ea typeface="メイリオ" panose="020B0604030504040204" pitchFamily="50" charset="-128"/>
                    <a:cs typeface="A-OTF 新ゴ Pro DB"/>
                  </a:rPr>
                  <a:t>公募目的</a:t>
                </a:r>
                <a:endParaRPr kumimoji="1" lang="ja-JP" altLang="en-US" sz="1200" dirty="0">
                  <a:solidFill>
                    <a:schemeClr val="bg1"/>
                  </a:solidFill>
                  <a:latin typeface="メイリオ" panose="020B0604030504040204" pitchFamily="50" charset="-128"/>
                  <a:ea typeface="メイリオ" panose="020B0604030504040204" pitchFamily="50" charset="-128"/>
                  <a:cs typeface="A-OTF 新ゴ Pro DB"/>
                </a:endParaRPr>
              </a:p>
            </p:txBody>
          </p:sp>
        </p:grpSp>
        <p:grpSp>
          <p:nvGrpSpPr>
            <p:cNvPr id="35" name="図形グループ 32">
              <a:extLst>
                <a:ext uri="{FF2B5EF4-FFF2-40B4-BE49-F238E27FC236}">
                  <a16:creationId xmlns:a16="http://schemas.microsoft.com/office/drawing/2014/main" id="{293697E8-F88F-4961-8AAF-59BE3E3C88F0}"/>
                </a:ext>
              </a:extLst>
            </p:cNvPr>
            <p:cNvGrpSpPr/>
            <p:nvPr/>
          </p:nvGrpSpPr>
          <p:grpSpPr>
            <a:xfrm>
              <a:off x="388492" y="844974"/>
              <a:ext cx="364202" cy="307777"/>
              <a:chOff x="119222" y="3997861"/>
              <a:chExt cx="364202" cy="307777"/>
            </a:xfrm>
          </p:grpSpPr>
          <p:sp>
            <p:nvSpPr>
              <p:cNvPr id="36" name="角丸四角形 33">
                <a:extLst>
                  <a:ext uri="{FF2B5EF4-FFF2-40B4-BE49-F238E27FC236}">
                    <a16:creationId xmlns:a16="http://schemas.microsoft.com/office/drawing/2014/main" id="{8E04DAB3-D100-444E-9F04-078AFC8D6D36}"/>
                  </a:ext>
                </a:extLst>
              </p:cNvPr>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p>
            </p:txBody>
          </p:sp>
          <p:sp>
            <p:nvSpPr>
              <p:cNvPr id="37" name="テキスト ボックス 36">
                <a:extLst>
                  <a:ext uri="{FF2B5EF4-FFF2-40B4-BE49-F238E27FC236}">
                    <a16:creationId xmlns:a16="http://schemas.microsoft.com/office/drawing/2014/main" id="{03997B1E-B8F1-46E1-B2D7-6F12F0904789}"/>
                  </a:ext>
                </a:extLst>
              </p:cNvPr>
              <p:cNvSpPr txBox="1"/>
              <p:nvPr/>
            </p:nvSpPr>
            <p:spPr>
              <a:xfrm>
                <a:off x="119222" y="3997861"/>
                <a:ext cx="364202" cy="307777"/>
              </a:xfrm>
              <a:prstGeom prst="rect">
                <a:avLst/>
              </a:prstGeom>
              <a:noFill/>
            </p:spPr>
            <p:txBody>
              <a:bodyPr wrap="none" rtlCol="0">
                <a:spAutoFit/>
              </a:bodyPr>
              <a:lstStyle/>
              <a:p>
                <a:pPr algn="ctr"/>
                <a:r>
                  <a:rPr kumimoji="1" lang="ja-JP" altLang="en-US" sz="1400" dirty="0">
                    <a:solidFill>
                      <a:schemeClr val="bg1"/>
                    </a:solidFill>
                    <a:latin typeface="ヒラギノ角ゴ ProN W6"/>
                    <a:ea typeface="ヒラギノ角ゴ ProN W6"/>
                    <a:cs typeface="ヒラギノ角ゴ ProN W6"/>
                  </a:rPr>
                  <a:t>１</a:t>
                </a:r>
              </a:p>
            </p:txBody>
          </p:sp>
        </p:grpSp>
      </p:grpSp>
      <p:grpSp>
        <p:nvGrpSpPr>
          <p:cNvPr id="20" name="図形グループ 19"/>
          <p:cNvGrpSpPr/>
          <p:nvPr/>
        </p:nvGrpSpPr>
        <p:grpSpPr>
          <a:xfrm>
            <a:off x="229706" y="9508426"/>
            <a:ext cx="6538832" cy="250600"/>
            <a:chOff x="170415" y="9530240"/>
            <a:chExt cx="6538832" cy="250600"/>
          </a:xfrm>
        </p:grpSpPr>
        <p:cxnSp>
          <p:nvCxnSpPr>
            <p:cNvPr id="21" name="直線コネクタ 20"/>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22" name="角丸四角形 21"/>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6452446" y="9534573"/>
              <a:ext cx="256801" cy="230832"/>
            </a:xfrm>
            <a:prstGeom prst="rect">
              <a:avLst/>
            </a:prstGeom>
            <a:noFill/>
          </p:spPr>
          <p:txBody>
            <a:bodyPr wrap="none" rtlCol="0">
              <a:spAutoFit/>
            </a:bodyPr>
            <a:lstStyle/>
            <a:p>
              <a:pPr algn="ctr"/>
              <a:r>
                <a:rPr kumimoji="1" lang="en-US" altLang="ja-JP" sz="900" dirty="0">
                  <a:solidFill>
                    <a:schemeClr val="bg1"/>
                  </a:solidFill>
                  <a:latin typeface="メイリオ" panose="020B0604030504040204" pitchFamily="50" charset="-128"/>
                  <a:ea typeface="メイリオ" panose="020B0604030504040204" pitchFamily="50" charset="-128"/>
                  <a:cs typeface="ヒラギノ角ゴ ProN W6"/>
                </a:rPr>
                <a:t>2</a:t>
              </a:r>
              <a:endParaRPr kumimoji="1" lang="ja-JP" altLang="en-US" sz="900" dirty="0">
                <a:solidFill>
                  <a:schemeClr val="bg1"/>
                </a:solidFill>
                <a:latin typeface="メイリオ" panose="020B0604030504040204" pitchFamily="50" charset="-128"/>
                <a:ea typeface="メイリオ" panose="020B0604030504040204" pitchFamily="50" charset="-128"/>
                <a:cs typeface="ヒラギノ角ゴ ProN W6"/>
              </a:endParaRPr>
            </a:p>
          </p:txBody>
        </p:sp>
      </p:grpSp>
      <p:sp>
        <p:nvSpPr>
          <p:cNvPr id="9" name="テキスト ボックス 8">
            <a:extLst>
              <a:ext uri="{FF2B5EF4-FFF2-40B4-BE49-F238E27FC236}">
                <a16:creationId xmlns:a16="http://schemas.microsoft.com/office/drawing/2014/main" id="{300B5B14-1620-C3D6-5B93-CEBA10D18150}"/>
              </a:ext>
            </a:extLst>
          </p:cNvPr>
          <p:cNvSpPr txBox="1"/>
          <p:nvPr/>
        </p:nvSpPr>
        <p:spPr>
          <a:xfrm>
            <a:off x="356971" y="3505381"/>
            <a:ext cx="6081929" cy="5678478"/>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以下の条件をすべて満たす場合に限り応募することができます。</a:t>
            </a:r>
            <a:br>
              <a:rPr lang="en-US" altLang="ja-JP" sz="1100" noProof="0" dirty="0">
                <a:latin typeface="メイリオ" panose="020B0604030504040204" pitchFamily="50" charset="-128"/>
                <a:ea typeface="メイリオ" panose="020B0604030504040204" pitchFamily="50" charset="-128"/>
                <a:cs typeface="ヒラギノ丸ゴ ProN W4"/>
              </a:rPr>
            </a:br>
            <a:br>
              <a:rPr lang="en-US" altLang="ja-JP" sz="1100" noProof="0" dirty="0">
                <a:latin typeface="メイリオ" panose="020B0604030504040204" pitchFamily="50" charset="-128"/>
                <a:ea typeface="メイリオ" panose="020B0604030504040204" pitchFamily="50" charset="-128"/>
                <a:cs typeface="ヒラギノ丸ゴ ProN W4"/>
              </a:rPr>
            </a:b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（１）</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大阪マラソンチャリティプログラムに賛同し、</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大阪マラソン</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組織委員会</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（以下「組織</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R="0" lvl="0" algn="l" defTabSz="457200" rtl="0" eaLnBrk="1" fontAlgn="auto" latinLnBrk="0" hangingPunct="1">
              <a:lnSpc>
                <a:spcPct val="100000"/>
              </a:lnSpc>
              <a:spcBef>
                <a:spcPts val="0"/>
              </a:spcBef>
              <a:spcAft>
                <a:spcPts val="0"/>
              </a:spcAft>
              <a:buClrTx/>
              <a:buSzTx/>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委員会」という。）</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と協力して、チャリティ</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文化</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の普及に主体的に取り組むこと。</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R="0" lvl="0" algn="l" defTabSz="457200" rtl="0" eaLnBrk="1" fontAlgn="auto" latinLnBrk="0" hangingPunct="1">
              <a:lnSpc>
                <a:spcPct val="100000"/>
              </a:lnSpc>
              <a:spcBef>
                <a:spcPts val="0"/>
              </a:spcBef>
              <a:spcAft>
                <a:spcPts val="0"/>
              </a:spcAft>
              <a:buClrTx/>
              <a:buSzTx/>
              <a:tabLst/>
              <a:defRPr/>
            </a:pP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（２）</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大阪マラソンチャリティプログラムについて積極的に広報・</a:t>
            </a:r>
            <a:r>
              <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PR</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する</a:t>
            </a:r>
            <a:r>
              <a:rPr lang="ja-JP" altLang="ja-JP" sz="1100" dirty="0">
                <a:latin typeface="メイリオ" panose="020B0604030504040204" pitchFamily="50" charset="-128"/>
                <a:ea typeface="メイリオ" panose="020B0604030504040204" pitchFamily="50" charset="-128"/>
                <a:cs typeface="ヒラギノ丸ゴ ProN W4"/>
              </a:rPr>
              <a:t>こと（主催者</a:t>
            </a:r>
            <a:r>
              <a:rPr lang="ja-JP" altLang="en-US" sz="1100" dirty="0">
                <a:latin typeface="メイリオ" panose="020B0604030504040204" pitchFamily="50" charset="-128"/>
                <a:ea typeface="メイリオ" panose="020B0604030504040204" pitchFamily="50" charset="-128"/>
                <a:cs typeface="ヒラギノ丸ゴ ProN W4"/>
              </a:rPr>
              <a:t>が準</a:t>
            </a:r>
            <a:endParaRPr lang="en-US" altLang="ja-JP" sz="1100" dirty="0">
              <a:latin typeface="メイリオ" panose="020B0604030504040204" pitchFamily="50" charset="-128"/>
              <a:ea typeface="メイリオ" panose="020B0604030504040204" pitchFamily="50" charset="-128"/>
              <a:cs typeface="ヒラギノ丸ゴ ProN W4"/>
            </a:endParaRPr>
          </a:p>
          <a:p>
            <a:pPr marR="0" lvl="0" algn="l" defTabSz="457200" rtl="0" eaLnBrk="1" fontAlgn="auto" latinLnBrk="0" hangingPunct="1">
              <a:lnSpc>
                <a:spcPct val="100000"/>
              </a:lnSpc>
              <a:spcBef>
                <a:spcPts val="0"/>
              </a:spcBef>
              <a:spcAft>
                <a:spcPts val="0"/>
              </a:spcAft>
              <a:buClrTx/>
              <a:buSzTx/>
              <a:tabLst/>
              <a:defRPr/>
            </a:pPr>
            <a:r>
              <a:rPr lang="ja-JP" altLang="en-US" sz="1100" dirty="0">
                <a:latin typeface="メイリオ" panose="020B0604030504040204" pitchFamily="50" charset="-128"/>
                <a:ea typeface="メイリオ" panose="020B0604030504040204" pitchFamily="50" charset="-128"/>
                <a:cs typeface="ヒラギノ丸ゴ ProN W4"/>
              </a:rPr>
              <a:t>　　　備する</a:t>
            </a:r>
            <a:r>
              <a:rPr lang="ja-JP" altLang="ja-JP" sz="1100" dirty="0">
                <a:latin typeface="メイリオ" panose="020B0604030504040204" pitchFamily="50" charset="-128"/>
                <a:ea typeface="メイリオ" panose="020B0604030504040204" pitchFamily="50" charset="-128"/>
                <a:cs typeface="ヒラギノ丸ゴ ProN W4"/>
              </a:rPr>
              <a:t>ツール活用・各団体発行のメールマガジン配信の活用など）</a:t>
            </a:r>
            <a:r>
              <a:rPr lang="ja-JP" altLang="en-US" sz="1100" dirty="0">
                <a:latin typeface="メイリオ" panose="020B0604030504040204" pitchFamily="50" charset="-128"/>
                <a:ea typeface="メイリオ" panose="020B0604030504040204" pitchFamily="50" charset="-128"/>
                <a:cs typeface="ヒラギノ丸ゴ ProN W4"/>
              </a:rPr>
              <a:t>。</a:t>
            </a:r>
            <a:endParaRPr lang="en-US" altLang="ja-JP" sz="1100" dirty="0">
              <a:latin typeface="メイリオ" panose="020B0604030504040204" pitchFamily="50" charset="-128"/>
              <a:ea typeface="メイリオ" panose="020B0604030504040204" pitchFamily="50" charset="-128"/>
              <a:cs typeface="ヒラギノ丸ゴ ProN W4"/>
            </a:endParaRPr>
          </a:p>
          <a:p>
            <a:pPr lvl="0">
              <a:defRPr/>
            </a:pPr>
            <a:r>
              <a:rPr lang="ja-JP" altLang="en-US" sz="1100" dirty="0">
                <a:latin typeface="メイリオ" panose="020B0604030504040204" pitchFamily="50" charset="-128"/>
                <a:ea typeface="メイリオ" panose="020B0604030504040204" pitchFamily="50" charset="-128"/>
                <a:cs typeface="ヒラギノ丸ゴ ProN W4"/>
              </a:rPr>
              <a:t>（３）</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チャリティパートナー</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は組織委員会</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が行うチャリティランナーの募集にあたり、募集</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の呼びかけなど</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に、</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積極的に関わること。また、チャリティランナーのサポート</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や</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交</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流に</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努め</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ること。</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kumimoji="1" lang="en-US" altLang="ja-JP"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a:t>
            </a:r>
            <a:r>
              <a:rPr kumimoji="1" lang="ja-JP" altLang="en-US"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希望する団体は、マラソン</a:t>
            </a:r>
            <a:r>
              <a:rPr kumimoji="1" lang="en-US" altLang="ja-JP"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EXPO</a:t>
            </a:r>
            <a:r>
              <a:rPr kumimoji="1" lang="ja-JP" altLang="en-US"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へブース出展し、団体ブースの装飾を行い、マラ</a:t>
            </a:r>
            <a:endParaRPr kumimoji="1" lang="en-US" altLang="ja-JP"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kumimoji="1" lang="ja-JP" altLang="en-US"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ソン</a:t>
            </a:r>
            <a:r>
              <a:rPr kumimoji="1" lang="en-US" altLang="ja-JP"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EXPO</a:t>
            </a:r>
            <a:r>
              <a:rPr kumimoji="1" lang="ja-JP" altLang="en-US"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会場での広報・</a:t>
            </a:r>
            <a:r>
              <a:rPr kumimoji="1" lang="en-US" altLang="ja-JP"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PR</a:t>
            </a:r>
            <a:r>
              <a:rPr kumimoji="1" lang="ja-JP" altLang="en-US"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、ランナーとの交流等を行うことができます。</a:t>
            </a:r>
            <a:endParaRPr kumimoji="1" lang="en-US" altLang="ja-JP"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kumimoji="1" lang="ja-JP" altLang="en-US"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職員の配置を伴わないパネル掲出など簡易な方法も可能です</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ので、</a:t>
            </a:r>
            <a:r>
              <a:rPr kumimoji="1" lang="ja-JP" altLang="en-US"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積極的なご協力　　</a:t>
            </a:r>
            <a:endParaRPr kumimoji="1" lang="en-US" altLang="ja-JP"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kumimoji="1" lang="ja-JP" altLang="en-US" sz="11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をお願いいたします。</a:t>
            </a:r>
            <a:endParaRPr lang="en-US" altLang="ja-JP" sz="1100" noProof="0" dirty="0">
              <a:solidFill>
                <a:prstClr val="black"/>
              </a:solidFill>
              <a:latin typeface="メイリオ" panose="020B0604030504040204" pitchFamily="50" charset="-128"/>
              <a:ea typeface="メイリオ" panose="020B0604030504040204" pitchFamily="50" charset="-128"/>
              <a:cs typeface="ヒラギノ丸ゴ ProN W4"/>
            </a:endParaRPr>
          </a:p>
          <a:p>
            <a:pPr>
              <a:defRPr/>
            </a:pPr>
            <a:r>
              <a:rPr lang="ja-JP" altLang="en-US" sz="1100" noProof="0" dirty="0">
                <a:solidFill>
                  <a:prstClr val="black"/>
                </a:solidFill>
                <a:latin typeface="メイリオ" panose="020B0604030504040204" pitchFamily="50" charset="-128"/>
                <a:ea typeface="メイリオ" panose="020B0604030504040204" pitchFamily="50" charset="-128"/>
                <a:cs typeface="ヒラギノ丸ゴ ProN W4"/>
              </a:rPr>
              <a:t>（４）大阪マラソンのファンドレイジングサイトを利用し、チャリティランナーや団体への　</a:t>
            </a:r>
            <a:endParaRPr lang="en-US" altLang="ja-JP" sz="1100" noProof="0" dirty="0">
              <a:solidFill>
                <a:prstClr val="black"/>
              </a:solidFill>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lang="ja-JP" altLang="en-US" sz="1100" noProof="0" dirty="0">
                <a:solidFill>
                  <a:prstClr val="black"/>
                </a:solidFill>
                <a:latin typeface="メイリオ" panose="020B0604030504040204" pitchFamily="50" charset="-128"/>
                <a:ea typeface="メイリオ" panose="020B0604030504040204" pitchFamily="50" charset="-128"/>
                <a:cs typeface="ヒラギノ丸ゴ ProN W4"/>
              </a:rPr>
              <a:t>支援を募ること。</a:t>
            </a:r>
            <a:endParaRPr lang="en-US" altLang="ja-JP" sz="1100" noProof="0" dirty="0">
              <a:solidFill>
                <a:prstClr val="black"/>
              </a:solidFill>
              <a:latin typeface="メイリオ" panose="020B0604030504040204" pitchFamily="50" charset="-128"/>
              <a:ea typeface="メイリオ" panose="020B0604030504040204" pitchFamily="50" charset="-128"/>
              <a:cs typeface="ヒラギノ丸ゴ ProN W4"/>
            </a:endParaRPr>
          </a:p>
          <a:p>
            <a:pPr>
              <a:defRPr/>
            </a:pPr>
            <a:r>
              <a:rPr lang="ja-JP" altLang="en-US" sz="1100" noProof="0" dirty="0">
                <a:solidFill>
                  <a:prstClr val="black"/>
                </a:solidFill>
                <a:latin typeface="メイリオ" panose="020B0604030504040204" pitchFamily="50" charset="-128"/>
                <a:ea typeface="メイリオ" panose="020B0604030504040204" pitchFamily="50" charset="-128"/>
                <a:cs typeface="ヒラギノ丸ゴ ProN W4"/>
              </a:rPr>
              <a:t>（５）</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日本国内に拠点を持つ</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非営利団体で応募時点</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において</a:t>
            </a:r>
            <a:r>
              <a:rPr lang="en-US" altLang="ja-JP" sz="1100" dirty="0">
                <a:latin typeface="メイリオ" panose="020B0604030504040204" pitchFamily="50" charset="-128"/>
                <a:ea typeface="メイリオ" panose="020B0604030504040204" pitchFamily="50" charset="-128"/>
                <a:cs typeface="ヒラギノ丸ゴ ProN W4"/>
              </a:rPr>
              <a:t>3</a:t>
            </a:r>
            <a:r>
              <a:rPr lang="ja-JP" altLang="en-US" sz="1100" dirty="0">
                <a:latin typeface="メイリオ" panose="020B0604030504040204" pitchFamily="50" charset="-128"/>
                <a:ea typeface="メイリオ" panose="020B0604030504040204" pitchFamily="50" charset="-128"/>
                <a:cs typeface="ヒラギノ丸ゴ ProN W4"/>
              </a:rPr>
              <a:t>年以上の活動実績を有する</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団</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　　</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体であること。</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法人格の有無は問わず、任意団体も可</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（例）公益社団・財団法人、学校法人、社会福祉法人、特定非営利活動法人（</a:t>
            </a:r>
            <a:r>
              <a:rPr lang="en-US" altLang="ja-JP" sz="1100" dirty="0">
                <a:solidFill>
                  <a:prstClr val="black"/>
                </a:solidFill>
                <a:latin typeface="メイリオ" panose="020B0604030504040204" pitchFamily="50" charset="-128"/>
                <a:ea typeface="メイリオ" panose="020B0604030504040204" pitchFamily="50" charset="-128"/>
                <a:cs typeface="ヒラギノ丸ゴ ProN W4"/>
              </a:rPr>
              <a:t>NPO</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法</a:t>
            </a:r>
            <a:endParaRPr lang="en-US" altLang="ja-JP" sz="1100" dirty="0">
              <a:solidFill>
                <a:prstClr val="black"/>
              </a:solidFill>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人）、一般社団・財団法人等</a:t>
            </a:r>
            <a:endParaRPr lang="en-US" altLang="ja-JP" sz="1100" dirty="0">
              <a:solidFill>
                <a:prstClr val="black"/>
              </a:solidFill>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（６）１</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年間の年度決算書等を</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ウェブ上で開示していること、かつウェブ上</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で</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活動が閲覧で　</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きる団体であること</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endParaRPr>
          </a:p>
          <a:p>
            <a:pPr>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（７）大阪マラソンから</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の寄附金について、翌年度に繰り越した場合を含め、全額にかかる</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使途を組織委員会に報告し、かつウェブ上で公表すること。</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（８）</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利益を団体の構成員で分配していない</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こと。今後</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、団体が解散する場合</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において</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も</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財産を団体の構成員で分配しない規約になっている</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ことが、定款、寄附行為もしくは</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これらに準ずるもので確認できること。</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（９）</a:t>
            </a:r>
            <a:r>
              <a:rPr lang="ja-JP" altLang="ja-JP" sz="1100" dirty="0">
                <a:latin typeface="メイリオ" panose="020B0604030504040204" pitchFamily="50" charset="-128"/>
                <a:ea typeface="メイリオ" panose="020B0604030504040204" pitchFamily="50" charset="-128"/>
                <a:cs typeface="ヒラギノ丸ゴ ProN W4"/>
              </a:rPr>
              <a:t>団体名義の</a:t>
            </a:r>
            <a:r>
              <a:rPr lang="ja-JP" altLang="en-US" sz="1100" dirty="0">
                <a:latin typeface="メイリオ" panose="020B0604030504040204" pitchFamily="50" charset="-128"/>
                <a:ea typeface="メイリオ" panose="020B0604030504040204" pitchFamily="50" charset="-128"/>
                <a:cs typeface="ヒラギノ丸ゴ ProN W4"/>
              </a:rPr>
              <a:t>国内の</a:t>
            </a:r>
            <a:r>
              <a:rPr lang="ja-JP" altLang="ja-JP" sz="1100" dirty="0">
                <a:latin typeface="メイリオ" panose="020B0604030504040204" pitchFamily="50" charset="-128"/>
                <a:ea typeface="メイリオ" panose="020B0604030504040204" pitchFamily="50" charset="-128"/>
                <a:cs typeface="ヒラギノ丸ゴ ProN W4"/>
              </a:rPr>
              <a:t>金融機関口座を持っていること</a:t>
            </a:r>
            <a:r>
              <a:rPr lang="ja-JP" altLang="en-US" sz="1100" dirty="0">
                <a:latin typeface="メイリオ" panose="020B0604030504040204" pitchFamily="50" charset="-128"/>
                <a:ea typeface="メイリオ" panose="020B0604030504040204" pitchFamily="50" charset="-128"/>
                <a:cs typeface="ヒラギノ丸ゴ ProN W4"/>
              </a:rPr>
              <a:t>。</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a:t>
            </a:r>
            <a:r>
              <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10</a:t>
            </a:r>
            <a:r>
              <a:rPr lang="ja-JP" altLang="en-US" sz="1100" dirty="0">
                <a:latin typeface="メイリオ" panose="020B0604030504040204" pitchFamily="50" charset="-128"/>
                <a:ea typeface="メイリオ" panose="020B0604030504040204" pitchFamily="50" charset="-128"/>
                <a:cs typeface="ヒラギノ丸ゴ ProN W4"/>
              </a:rPr>
              <a:t>）次</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のいずれにも該当しない団体であること</a:t>
            </a:r>
          </a:p>
          <a:p>
            <a:pPr marL="0" marR="0" lvl="0" indent="0" algn="l" defTabSz="4572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① 個人的</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な活動や趣味的なサークルなどの団体</a:t>
            </a:r>
            <a:endParaRPr lang="en-US" altLang="ja-JP"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② 特定の者の利益増進のみを目的とする団体</a:t>
            </a:r>
            <a:endPar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③ </a:t>
            </a:r>
            <a:r>
              <a:rPr kumimoji="1" lang="ja-JP"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政治活動や宗教活動を主たる目的とする団体</a:t>
            </a:r>
          </a:p>
          <a:p>
            <a:pPr marL="0" marR="0" lvl="0" indent="0" algn="l" defTabSz="4572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　　④ </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反社会的勢力と関係を持つ団体</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ヒラギノ丸ゴ ProN W4"/>
              </a:rPr>
              <a:t>（取引先を含む）</a:t>
            </a:r>
          </a:p>
        </p:txBody>
      </p:sp>
      <p:grpSp>
        <p:nvGrpSpPr>
          <p:cNvPr id="10" name="図形グループ 4">
            <a:extLst>
              <a:ext uri="{FF2B5EF4-FFF2-40B4-BE49-F238E27FC236}">
                <a16:creationId xmlns:a16="http://schemas.microsoft.com/office/drawing/2014/main" id="{34EF7D39-3913-CB39-DB37-BB92DCC8156E}"/>
              </a:ext>
            </a:extLst>
          </p:cNvPr>
          <p:cNvGrpSpPr/>
          <p:nvPr/>
        </p:nvGrpSpPr>
        <p:grpSpPr>
          <a:xfrm>
            <a:off x="282748" y="3066349"/>
            <a:ext cx="6228989" cy="311179"/>
            <a:chOff x="388492" y="856202"/>
            <a:chExt cx="6228989" cy="311179"/>
          </a:xfrm>
        </p:grpSpPr>
        <p:grpSp>
          <p:nvGrpSpPr>
            <p:cNvPr id="11" name="図形グループ 5">
              <a:extLst>
                <a:ext uri="{FF2B5EF4-FFF2-40B4-BE49-F238E27FC236}">
                  <a16:creationId xmlns:a16="http://schemas.microsoft.com/office/drawing/2014/main" id="{0D5E5FF9-B7CC-34D3-B161-36045ECBFA67}"/>
                </a:ext>
              </a:extLst>
            </p:cNvPr>
            <p:cNvGrpSpPr/>
            <p:nvPr/>
          </p:nvGrpSpPr>
          <p:grpSpPr>
            <a:xfrm>
              <a:off x="423426" y="856202"/>
              <a:ext cx="6194055" cy="299927"/>
              <a:chOff x="423426" y="4009089"/>
              <a:chExt cx="6194055" cy="299927"/>
            </a:xfrm>
          </p:grpSpPr>
          <p:sp>
            <p:nvSpPr>
              <p:cNvPr id="15" name="角丸四角形 9">
                <a:extLst>
                  <a:ext uri="{FF2B5EF4-FFF2-40B4-BE49-F238E27FC236}">
                    <a16:creationId xmlns:a16="http://schemas.microsoft.com/office/drawing/2014/main" id="{DC1BF4DC-F442-6631-6EBC-E86A3C95C5E6}"/>
                  </a:ext>
                </a:extLst>
              </p:cNvPr>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6" name="テキスト ボックス 15">
                <a:extLst>
                  <a:ext uri="{FF2B5EF4-FFF2-40B4-BE49-F238E27FC236}">
                    <a16:creationId xmlns:a16="http://schemas.microsoft.com/office/drawing/2014/main" id="{B3D53ADB-12C2-D41F-A324-C39F669DF08A}"/>
                  </a:ext>
                </a:extLst>
              </p:cNvPr>
              <p:cNvSpPr txBox="1"/>
              <p:nvPr/>
            </p:nvSpPr>
            <p:spPr>
              <a:xfrm>
                <a:off x="761833" y="4032017"/>
                <a:ext cx="800219"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rPr>
                  <a:t>応募資格</a:t>
                </a:r>
              </a:p>
            </p:txBody>
          </p:sp>
        </p:grpSp>
        <p:grpSp>
          <p:nvGrpSpPr>
            <p:cNvPr id="12" name="図形グループ 6">
              <a:extLst>
                <a:ext uri="{FF2B5EF4-FFF2-40B4-BE49-F238E27FC236}">
                  <a16:creationId xmlns:a16="http://schemas.microsoft.com/office/drawing/2014/main" id="{15AF694F-542F-076F-6746-54A8AB42C131}"/>
                </a:ext>
              </a:extLst>
            </p:cNvPr>
            <p:cNvGrpSpPr/>
            <p:nvPr/>
          </p:nvGrpSpPr>
          <p:grpSpPr>
            <a:xfrm>
              <a:off x="388492" y="856202"/>
              <a:ext cx="364203" cy="311179"/>
              <a:chOff x="119222" y="4009089"/>
              <a:chExt cx="364203" cy="311179"/>
            </a:xfrm>
          </p:grpSpPr>
          <p:sp>
            <p:nvSpPr>
              <p:cNvPr id="13" name="角丸四角形 7">
                <a:extLst>
                  <a:ext uri="{FF2B5EF4-FFF2-40B4-BE49-F238E27FC236}">
                    <a16:creationId xmlns:a16="http://schemas.microsoft.com/office/drawing/2014/main" id="{84EEAAC8-F2E0-68F4-07CE-3B4F55081E4C}"/>
                  </a:ext>
                </a:extLst>
              </p:cNvPr>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4" name="テキスト ボックス 13">
                <a:extLst>
                  <a:ext uri="{FF2B5EF4-FFF2-40B4-BE49-F238E27FC236}">
                    <a16:creationId xmlns:a16="http://schemas.microsoft.com/office/drawing/2014/main" id="{B7BA1C9D-6197-3151-33B5-5E38C97CADFF}"/>
                  </a:ext>
                </a:extLst>
              </p:cNvPr>
              <p:cNvSpPr txBox="1"/>
              <p:nvPr/>
            </p:nvSpPr>
            <p:spPr>
              <a:xfrm>
                <a:off x="119222" y="4012491"/>
                <a:ext cx="364203" cy="30777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rPr>
                  <a:t>３</a:t>
                </a:r>
              </a:p>
            </p:txBody>
          </p:sp>
        </p:grpSp>
      </p:grpSp>
    </p:spTree>
    <p:extLst>
      <p:ext uri="{BB962C8B-B14F-4D97-AF65-F5344CB8AC3E}">
        <p14:creationId xmlns:p14="http://schemas.microsoft.com/office/powerpoint/2010/main" val="3365916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7" name="図形グループ 66"/>
          <p:cNvGrpSpPr/>
          <p:nvPr/>
        </p:nvGrpSpPr>
        <p:grpSpPr>
          <a:xfrm>
            <a:off x="182626" y="9542451"/>
            <a:ext cx="6538832" cy="250600"/>
            <a:chOff x="170415" y="9530240"/>
            <a:chExt cx="6538832" cy="250600"/>
          </a:xfrm>
        </p:grpSpPr>
        <p:cxnSp>
          <p:nvCxnSpPr>
            <p:cNvPr id="68" name="直線コネクタ 67"/>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9" name="角丸四角形 68"/>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70" name="テキスト ボックス 69"/>
            <p:cNvSpPr txBox="1"/>
            <p:nvPr/>
          </p:nvSpPr>
          <p:spPr>
            <a:xfrm>
              <a:off x="6452446" y="9534573"/>
              <a:ext cx="256801" cy="230832"/>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rPr>
                <a:t>3</a:t>
              </a:r>
              <a:endParaRPr kumimoji="1" lang="ja-JP" altLang="en-US" sz="9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endParaRPr>
            </a:p>
          </p:txBody>
        </p:sp>
      </p:grpSp>
      <p:sp>
        <p:nvSpPr>
          <p:cNvPr id="73" name="テキスト ボックス 72"/>
          <p:cNvSpPr txBox="1"/>
          <p:nvPr/>
        </p:nvSpPr>
        <p:spPr>
          <a:xfrm>
            <a:off x="398004" y="7732880"/>
            <a:ext cx="184731" cy="26161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A-OTF 新ゴ Pro B"/>
            </a:endParaRPr>
          </a:p>
        </p:txBody>
      </p:sp>
      <p:sp>
        <p:nvSpPr>
          <p:cNvPr id="15" name="正方形/長方形 14">
            <a:extLst>
              <a:ext uri="{FF2B5EF4-FFF2-40B4-BE49-F238E27FC236}">
                <a16:creationId xmlns:a16="http://schemas.microsoft.com/office/drawing/2014/main" id="{E99333DD-038F-BCA1-693D-2F535C75B7E8}"/>
              </a:ext>
            </a:extLst>
          </p:cNvPr>
          <p:cNvSpPr/>
          <p:nvPr/>
        </p:nvSpPr>
        <p:spPr>
          <a:xfrm>
            <a:off x="260490" y="1172640"/>
            <a:ext cx="6291337" cy="8403288"/>
          </a:xfrm>
          <a:prstGeom prst="rect">
            <a:avLst/>
          </a:prstGeom>
          <a:solidFill>
            <a:schemeClr val="bg1"/>
          </a:solid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9935ACCE-AFF8-9F65-4D80-8454C04F6822}"/>
              </a:ext>
            </a:extLst>
          </p:cNvPr>
          <p:cNvSpPr/>
          <p:nvPr/>
        </p:nvSpPr>
        <p:spPr>
          <a:xfrm>
            <a:off x="252870" y="900877"/>
            <a:ext cx="6298957" cy="288312"/>
          </a:xfrm>
          <a:prstGeom prst="rect">
            <a:avLst/>
          </a:prstGeom>
          <a:solidFill>
            <a:schemeClr val="tx1">
              <a:lumMod val="65000"/>
              <a:lumOff val="3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チャリティパートナー</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a:extLst>
              <a:ext uri="{FF2B5EF4-FFF2-40B4-BE49-F238E27FC236}">
                <a16:creationId xmlns:a16="http://schemas.microsoft.com/office/drawing/2014/main" id="{37CA4316-AD8E-07B7-6D18-DB33C08A518B}"/>
              </a:ext>
            </a:extLst>
          </p:cNvPr>
          <p:cNvSpPr txBox="1"/>
          <p:nvPr/>
        </p:nvSpPr>
        <p:spPr>
          <a:xfrm>
            <a:off x="322090" y="1347975"/>
            <a:ext cx="6160515" cy="1361911"/>
          </a:xfrm>
          <a:prstGeom prst="rect">
            <a:avLst/>
          </a:prstGeom>
          <a:noFill/>
        </p:spPr>
        <p:txBody>
          <a:bodyPr wrap="square" rtlCol="0" anchor="ctr">
            <a:spAutoFit/>
          </a:bodyPr>
          <a:lstStyle/>
          <a:p>
            <a:r>
              <a:rPr kumimoji="1" lang="en-US" altLang="ja-JP" sz="1050" dirty="0">
                <a:latin typeface="メイリオ" panose="020B0604030504040204" pitchFamily="50" charset="-128"/>
                <a:ea typeface="メイリオ" panose="020B0604030504040204" pitchFamily="50" charset="-128"/>
                <a:cs typeface="Arial" panose="020B0604020202020204" pitchFamily="34" charset="0"/>
              </a:rPr>
              <a:t>【</a:t>
            </a:r>
            <a:r>
              <a:rPr kumimoji="1" lang="ja-JP" altLang="en-US" sz="1050" dirty="0">
                <a:latin typeface="メイリオ" panose="020B0604030504040204" pitchFamily="50" charset="-128"/>
                <a:ea typeface="メイリオ" panose="020B0604030504040204" pitchFamily="50" charset="-128"/>
                <a:cs typeface="Arial" panose="020B0604020202020204" pitchFamily="34" charset="0"/>
              </a:rPr>
              <a:t>公募対象</a:t>
            </a:r>
            <a:r>
              <a:rPr lang="en-US" altLang="ja-JP" sz="1050" dirty="0">
                <a:latin typeface="メイリオ" panose="020B0604030504040204" pitchFamily="50" charset="-128"/>
                <a:ea typeface="メイリオ" panose="020B0604030504040204" pitchFamily="50" charset="-128"/>
                <a:cs typeface="Arial" panose="020B0604020202020204" pitchFamily="34" charset="0"/>
              </a:rPr>
              <a:t>】</a:t>
            </a:r>
          </a:p>
          <a:p>
            <a:pPr marL="171450" indent="-171450">
              <a:buFont typeface="Arial" panose="020B0604020202020204" pitchFamily="34" charset="0"/>
              <a:buChar char="•"/>
            </a:pPr>
            <a:r>
              <a:rPr lang="ja-JP" altLang="en-US" sz="900" dirty="0">
                <a:latin typeface="メイリオ" panose="020B0604030504040204" pitchFamily="50" charset="-128"/>
                <a:ea typeface="メイリオ" panose="020B0604030504040204" pitchFamily="50" charset="-128"/>
                <a:cs typeface="Arial" panose="020B0604020202020204" pitchFamily="34" charset="0"/>
              </a:rPr>
              <a:t>⼤阪から世界へ、私たちから次の世代へ架ける⽀援の虹。７⾊の虹をテーマに、以下のテーマに賛同する団体を募集します。</a:t>
            </a:r>
            <a:endParaRPr lang="en-US" altLang="ja-JP" sz="900" dirty="0">
              <a:latin typeface="メイリオ" panose="020B0604030504040204" pitchFamily="50" charset="-128"/>
              <a:ea typeface="メイリオ" panose="020B0604030504040204" pitchFamily="50" charset="-128"/>
              <a:cs typeface="Arial" panose="020B0604020202020204" pitchFamily="34" charset="0"/>
            </a:endParaRPr>
          </a:p>
          <a:p>
            <a:pPr marL="171450" indent="-171450">
              <a:buFont typeface="Arial" panose="020B0604020202020204" pitchFamily="34" charset="0"/>
              <a:buChar char="•"/>
            </a:pPr>
            <a:r>
              <a:rPr lang="ja-JP" altLang="en-US" sz="900" dirty="0">
                <a:latin typeface="メイリオ" panose="020B0604030504040204" pitchFamily="50" charset="-128"/>
                <a:ea typeface="メイリオ" panose="020B0604030504040204" pitchFamily="50" charset="-128"/>
                <a:cs typeface="Arial" panose="020B0604020202020204" pitchFamily="34" charset="0"/>
              </a:rPr>
              <a:t>それぞれの⾊は、組織委員会が定める以下のチャリティテーマカラーです。</a:t>
            </a:r>
            <a:endParaRPr lang="en-US" altLang="ja-JP" sz="900" dirty="0">
              <a:latin typeface="メイリオ" panose="020B0604030504040204" pitchFamily="50" charset="-128"/>
              <a:ea typeface="メイリオ" panose="020B0604030504040204" pitchFamily="50" charset="-128"/>
              <a:cs typeface="Arial" panose="020B0604020202020204" pitchFamily="34" charset="0"/>
            </a:endParaRPr>
          </a:p>
          <a:p>
            <a:pPr marL="171450" indent="-171450">
              <a:buFont typeface="Arial" panose="020B0604020202020204" pitchFamily="34" charset="0"/>
              <a:buChar char="•"/>
            </a:pPr>
            <a:r>
              <a:rPr lang="ja-JP" altLang="en-US" sz="900" dirty="0">
                <a:latin typeface="メイリオ" panose="020B0604030504040204" pitchFamily="50" charset="-128"/>
                <a:ea typeface="メイリオ" panose="020B0604030504040204" pitchFamily="50" charset="-128"/>
                <a:cs typeface="Arial" panose="020B0604020202020204" pitchFamily="34" charset="0"/>
              </a:rPr>
              <a:t>チャリティテーマと</a:t>
            </a:r>
            <a:r>
              <a:rPr lang="en-US" altLang="ja-JP" sz="900" dirty="0">
                <a:latin typeface="メイリオ" panose="020B0604030504040204" pitchFamily="50" charset="-128"/>
                <a:ea typeface="メイリオ" panose="020B0604030504040204" pitchFamily="50" charset="-128"/>
                <a:cs typeface="Arial" panose="020B0604020202020204" pitchFamily="34" charset="0"/>
              </a:rPr>
              <a:t>SDGs</a:t>
            </a:r>
            <a:r>
              <a:rPr lang="ja-JP" altLang="en-US" sz="900" dirty="0">
                <a:latin typeface="メイリオ" panose="020B0604030504040204" pitchFamily="50" charset="-128"/>
                <a:ea typeface="メイリオ" panose="020B0604030504040204" pitchFamily="50" charset="-128"/>
                <a:cs typeface="Arial" panose="020B0604020202020204" pitchFamily="34" charset="0"/>
              </a:rPr>
              <a:t>の</a:t>
            </a:r>
            <a:r>
              <a:rPr lang="en-US" altLang="ja-JP" sz="900" dirty="0">
                <a:latin typeface="メイリオ" panose="020B0604030504040204" pitchFamily="50" charset="-128"/>
                <a:ea typeface="メイリオ" panose="020B0604030504040204" pitchFamily="50" charset="-128"/>
                <a:cs typeface="Arial" panose="020B0604020202020204" pitchFamily="34" charset="0"/>
              </a:rPr>
              <a:t>17</a:t>
            </a:r>
            <a:r>
              <a:rPr lang="ja-JP" altLang="en-US" sz="900" dirty="0">
                <a:latin typeface="メイリオ" panose="020B0604030504040204" pitchFamily="50" charset="-128"/>
                <a:ea typeface="メイリオ" panose="020B0604030504040204" pitchFamily="50" charset="-128"/>
                <a:cs typeface="Arial" panose="020B0604020202020204" pitchFamily="34" charset="0"/>
              </a:rPr>
              <a:t>のゴールを結び付け、大阪マラソンとして</a:t>
            </a:r>
            <a:r>
              <a:rPr lang="en-US" altLang="ja-JP" sz="900" dirty="0">
                <a:latin typeface="メイリオ" panose="020B0604030504040204" pitchFamily="50" charset="-128"/>
                <a:ea typeface="メイリオ" panose="020B0604030504040204" pitchFamily="50" charset="-128"/>
                <a:cs typeface="Arial" panose="020B0604020202020204" pitchFamily="34" charset="0"/>
              </a:rPr>
              <a:t>SDGs</a:t>
            </a:r>
            <a:r>
              <a:rPr lang="ja-JP" altLang="en-US" sz="900" dirty="0">
                <a:latin typeface="メイリオ" panose="020B0604030504040204" pitchFamily="50" charset="-128"/>
                <a:ea typeface="メイリオ" panose="020B0604030504040204" pitchFamily="50" charset="-128"/>
                <a:cs typeface="Arial" panose="020B0604020202020204" pitchFamily="34" charset="0"/>
              </a:rPr>
              <a:t>の目標達成に取り組む団体を支援してまいります。</a:t>
            </a:r>
            <a:endParaRPr lang="en-US" altLang="ja-JP" sz="900" dirty="0">
              <a:latin typeface="メイリオ" panose="020B0604030504040204" pitchFamily="50" charset="-128"/>
              <a:ea typeface="メイリオ" panose="020B0604030504040204" pitchFamily="50" charset="-128"/>
              <a:cs typeface="Arial" panose="020B0604020202020204" pitchFamily="34" charset="0"/>
            </a:endParaRPr>
          </a:p>
          <a:p>
            <a:r>
              <a:rPr kumimoji="1" lang="en-US" altLang="ja-JP" sz="900" dirty="0">
                <a:latin typeface="メイリオ" panose="020B0604030504040204" pitchFamily="50" charset="-128"/>
                <a:ea typeface="メイリオ" panose="020B0604030504040204" pitchFamily="50" charset="-128"/>
                <a:cs typeface="Arial" panose="020B0604020202020204" pitchFamily="34" charset="0"/>
              </a:rPr>
              <a:t>【</a:t>
            </a:r>
            <a:r>
              <a:rPr kumimoji="1" lang="ja-JP" altLang="en-US" sz="900" dirty="0">
                <a:latin typeface="メイリオ" panose="020B0604030504040204" pitchFamily="50" charset="-128"/>
                <a:ea typeface="メイリオ" panose="020B0604030504040204" pitchFamily="50" charset="-128"/>
                <a:cs typeface="Arial" panose="020B0604020202020204" pitchFamily="34" charset="0"/>
              </a:rPr>
              <a:t>募集団体数</a:t>
            </a:r>
            <a:r>
              <a:rPr kumimoji="1" lang="en-US" altLang="ja-JP" sz="900" dirty="0">
                <a:latin typeface="メイリオ" panose="020B0604030504040204" pitchFamily="50" charset="-128"/>
                <a:ea typeface="メイリオ" panose="020B0604030504040204" pitchFamily="50" charset="-128"/>
                <a:cs typeface="Arial" panose="020B0604020202020204" pitchFamily="34" charset="0"/>
              </a:rPr>
              <a:t>】</a:t>
            </a:r>
            <a:r>
              <a:rPr kumimoji="1" lang="ja-JP" altLang="en-US" sz="900" dirty="0">
                <a:latin typeface="メイリオ" panose="020B0604030504040204" pitchFamily="50" charset="-128"/>
                <a:ea typeface="メイリオ" panose="020B0604030504040204" pitchFamily="50" charset="-128"/>
                <a:cs typeface="Arial" panose="020B0604020202020204" pitchFamily="34" charset="0"/>
              </a:rPr>
              <a:t>３０</a:t>
            </a:r>
            <a:r>
              <a:rPr lang="ja-JP" altLang="en-US" sz="900" dirty="0">
                <a:latin typeface="メイリオ" panose="020B0604030504040204" pitchFamily="50" charset="-128"/>
                <a:ea typeface="メイリオ" panose="020B0604030504040204" pitchFamily="50" charset="-128"/>
                <a:cs typeface="Arial" panose="020B0604020202020204" pitchFamily="34" charset="0"/>
              </a:rPr>
              <a:t>団体程度</a:t>
            </a:r>
            <a:endParaRPr lang="en-US" altLang="ja-JP" sz="900" dirty="0">
              <a:latin typeface="メイリオ" panose="020B0604030504040204" pitchFamily="50" charset="-128"/>
              <a:ea typeface="メイリオ" panose="020B0604030504040204" pitchFamily="50" charset="-128"/>
              <a:cs typeface="Arial" panose="020B0604020202020204" pitchFamily="34" charset="0"/>
            </a:endParaRPr>
          </a:p>
          <a:p>
            <a:r>
              <a:rPr lang="en-US" altLang="ja-JP" sz="900" dirty="0">
                <a:latin typeface="メイリオ" panose="020B0604030504040204" pitchFamily="50" charset="-128"/>
                <a:ea typeface="メイリオ" panose="020B0604030504040204" pitchFamily="50" charset="-128"/>
                <a:cs typeface="Arial" panose="020B0604020202020204" pitchFamily="34" charset="0"/>
              </a:rPr>
              <a:t>【</a:t>
            </a:r>
            <a:r>
              <a:rPr lang="ja-JP" altLang="en-US" sz="900" dirty="0">
                <a:latin typeface="メイリオ" panose="020B0604030504040204" pitchFamily="50" charset="-128"/>
                <a:ea typeface="メイリオ" panose="020B0604030504040204" pitchFamily="50" charset="-128"/>
                <a:cs typeface="Arial" panose="020B0604020202020204" pitchFamily="34" charset="0"/>
              </a:rPr>
              <a:t>チャリティランナー枠</a:t>
            </a:r>
            <a:r>
              <a:rPr lang="en-US" altLang="ja-JP" sz="900" dirty="0">
                <a:latin typeface="メイリオ" panose="020B0604030504040204" pitchFamily="50" charset="-128"/>
                <a:ea typeface="メイリオ" panose="020B0604030504040204" pitchFamily="50" charset="-128"/>
                <a:cs typeface="Arial" panose="020B0604020202020204" pitchFamily="34" charset="0"/>
              </a:rPr>
              <a:t>】</a:t>
            </a:r>
            <a:r>
              <a:rPr lang="ja-JP" altLang="en-US" sz="900" dirty="0">
                <a:latin typeface="メイリオ" panose="020B0604030504040204" pitchFamily="50" charset="-128"/>
                <a:ea typeface="メイリオ" panose="020B0604030504040204" pitchFamily="50" charset="-128"/>
                <a:cs typeface="Arial" panose="020B0604020202020204" pitchFamily="34" charset="0"/>
              </a:rPr>
              <a:t>最低１０枠以上</a:t>
            </a:r>
            <a:endParaRPr lang="en-US" altLang="ja-JP" sz="900" dirty="0">
              <a:latin typeface="メイリオ" panose="020B0604030504040204" pitchFamily="50" charset="-128"/>
              <a:ea typeface="メイリオ" panose="020B0604030504040204" pitchFamily="50" charset="-128"/>
              <a:cs typeface="Arial" panose="020B0604020202020204" pitchFamily="34" charset="0"/>
            </a:endParaRPr>
          </a:p>
          <a:p>
            <a:r>
              <a:rPr lang="en-US" altLang="ja-JP" sz="900" dirty="0">
                <a:latin typeface="メイリオ" panose="020B0604030504040204" pitchFamily="50" charset="-128"/>
                <a:ea typeface="メイリオ" panose="020B0604030504040204" pitchFamily="50" charset="-128"/>
                <a:cs typeface="Arial" panose="020B0604020202020204" pitchFamily="34" charset="0"/>
              </a:rPr>
              <a:t>   ※</a:t>
            </a:r>
            <a:r>
              <a:rPr lang="ja-JP" altLang="en-US" sz="900" dirty="0">
                <a:latin typeface="メイリオ" panose="020B0604030504040204" pitchFamily="50" charset="-128"/>
                <a:ea typeface="メイリオ" panose="020B0604030504040204" pitchFamily="50" charset="-128"/>
                <a:cs typeface="Arial" panose="020B0604020202020204" pitchFamily="34" charset="0"/>
              </a:rPr>
              <a:t>チャリティランナー枠については、団体数及び各団体のチャリティランナー数により調整することがあります。</a:t>
            </a:r>
            <a:endParaRPr lang="en-US" altLang="ja-JP" sz="1100" dirty="0">
              <a:latin typeface="メイリオ" panose="020B0604030504040204" pitchFamily="50" charset="-128"/>
              <a:ea typeface="メイリオ" panose="020B0604030504040204" pitchFamily="50" charset="-128"/>
              <a:cs typeface="Arial" panose="020B0604020202020204" pitchFamily="34" charset="0"/>
            </a:endParaRPr>
          </a:p>
        </p:txBody>
      </p:sp>
      <p:graphicFrame>
        <p:nvGraphicFramePr>
          <p:cNvPr id="18" name="表 17">
            <a:extLst>
              <a:ext uri="{FF2B5EF4-FFF2-40B4-BE49-F238E27FC236}">
                <a16:creationId xmlns:a16="http://schemas.microsoft.com/office/drawing/2014/main" id="{CB5B47E8-7902-09EF-2FB0-44CFDBE576A0}"/>
              </a:ext>
            </a:extLst>
          </p:cNvPr>
          <p:cNvGraphicFramePr>
            <a:graphicFrameLocks noGrp="1"/>
          </p:cNvGraphicFramePr>
          <p:nvPr>
            <p:extLst>
              <p:ext uri="{D42A27DB-BD31-4B8C-83A1-F6EECF244321}">
                <p14:modId xmlns:p14="http://schemas.microsoft.com/office/powerpoint/2010/main" val="2241509038"/>
              </p:ext>
            </p:extLst>
          </p:nvPr>
        </p:nvGraphicFramePr>
        <p:xfrm>
          <a:off x="549448" y="2779137"/>
          <a:ext cx="5759912" cy="6219507"/>
        </p:xfrm>
        <a:graphic>
          <a:graphicData uri="http://schemas.openxmlformats.org/drawingml/2006/table">
            <a:tbl>
              <a:tblPr firstRow="1" bandRow="1">
                <a:tableStyleId>{5940675A-B579-460E-94D1-54222C63F5DA}</a:tableStyleId>
              </a:tblPr>
              <a:tblGrid>
                <a:gridCol w="545207">
                  <a:extLst>
                    <a:ext uri="{9D8B030D-6E8A-4147-A177-3AD203B41FA5}">
                      <a16:colId xmlns:a16="http://schemas.microsoft.com/office/drawing/2014/main" val="2724988177"/>
                    </a:ext>
                  </a:extLst>
                </a:gridCol>
                <a:gridCol w="646515">
                  <a:extLst>
                    <a:ext uri="{9D8B030D-6E8A-4147-A177-3AD203B41FA5}">
                      <a16:colId xmlns:a16="http://schemas.microsoft.com/office/drawing/2014/main" val="1143732204"/>
                    </a:ext>
                  </a:extLst>
                </a:gridCol>
                <a:gridCol w="1093470">
                  <a:extLst>
                    <a:ext uri="{9D8B030D-6E8A-4147-A177-3AD203B41FA5}">
                      <a16:colId xmlns:a16="http://schemas.microsoft.com/office/drawing/2014/main" val="680295019"/>
                    </a:ext>
                  </a:extLst>
                </a:gridCol>
                <a:gridCol w="2026920">
                  <a:extLst>
                    <a:ext uri="{9D8B030D-6E8A-4147-A177-3AD203B41FA5}">
                      <a16:colId xmlns:a16="http://schemas.microsoft.com/office/drawing/2014/main" val="612165597"/>
                    </a:ext>
                  </a:extLst>
                </a:gridCol>
                <a:gridCol w="1447800">
                  <a:extLst>
                    <a:ext uri="{9D8B030D-6E8A-4147-A177-3AD203B41FA5}">
                      <a16:colId xmlns:a16="http://schemas.microsoft.com/office/drawing/2014/main" val="3222751399"/>
                    </a:ext>
                  </a:extLst>
                </a:gridCol>
              </a:tblGrid>
              <a:tr h="383773">
                <a:tc>
                  <a:txBody>
                    <a:bodyPr/>
                    <a:lstStyle/>
                    <a:p>
                      <a:pPr algn="ctr"/>
                      <a:r>
                        <a:rPr kumimoji="1" lang="ja-JP" altLang="en-US" sz="800" dirty="0">
                          <a:latin typeface="Meiryo UI" panose="020B0604030504040204" pitchFamily="50" charset="-128"/>
                          <a:ea typeface="Meiryo UI" panose="020B0604030504040204" pitchFamily="50" charset="-128"/>
                        </a:rPr>
                        <a:t>チャリティ</a:t>
                      </a:r>
                      <a:endParaRPr kumimoji="1" lang="en-US" altLang="ja-JP" sz="800" dirty="0">
                        <a:latin typeface="Meiryo UI" panose="020B0604030504040204" pitchFamily="50" charset="-128"/>
                        <a:ea typeface="Meiryo UI" panose="020B0604030504040204" pitchFamily="50" charset="-128"/>
                      </a:endParaRPr>
                    </a:p>
                    <a:p>
                      <a:pPr algn="ctr"/>
                      <a:r>
                        <a:rPr kumimoji="1" lang="ja-JP" altLang="en-US" sz="800" dirty="0">
                          <a:latin typeface="Meiryo UI" panose="020B0604030504040204" pitchFamily="50" charset="-128"/>
                          <a:ea typeface="Meiryo UI" panose="020B0604030504040204" pitchFamily="50" charset="-128"/>
                        </a:rPr>
                        <a:t>カラー</a:t>
                      </a:r>
                    </a:p>
                  </a:txBody>
                  <a:tcPr marT="41564" marB="41564" anchor="ctr"/>
                </a:tc>
                <a:tc>
                  <a:txBody>
                    <a:bodyPr/>
                    <a:lstStyle/>
                    <a:p>
                      <a:pPr algn="ctr"/>
                      <a:r>
                        <a:rPr kumimoji="1" lang="ja-JP" altLang="en-US" sz="1000" dirty="0">
                          <a:latin typeface="Meiryo UI" panose="020B0604030504040204" pitchFamily="50" charset="-128"/>
                          <a:ea typeface="Meiryo UI" panose="020B0604030504040204" pitchFamily="50" charset="-128"/>
                        </a:rPr>
                        <a:t>チャリティ</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テーマ</a:t>
                      </a:r>
                    </a:p>
                  </a:txBody>
                  <a:tcPr marT="41564" marB="41564" anchor="ctr"/>
                </a:tc>
                <a:tc gridSpan="2">
                  <a:txBody>
                    <a:bodyPr/>
                    <a:lstStyle/>
                    <a:p>
                      <a:pPr algn="ctr"/>
                      <a:r>
                        <a:rPr kumimoji="1" lang="en-US" altLang="ja-JP" sz="1000" dirty="0">
                          <a:latin typeface="Meiryo UI" panose="020B0604030504040204" pitchFamily="50" charset="-128"/>
                          <a:ea typeface="Meiryo UI" panose="020B0604030504040204" pitchFamily="50" charset="-128"/>
                        </a:rPr>
                        <a:t>SDGs</a:t>
                      </a:r>
                      <a:r>
                        <a:rPr kumimoji="1" lang="ja-JP" altLang="en-US" sz="1000" dirty="0">
                          <a:latin typeface="Meiryo UI" panose="020B0604030504040204" pitchFamily="50" charset="-128"/>
                          <a:ea typeface="Meiryo UI" panose="020B0604030504040204" pitchFamily="50" charset="-128"/>
                        </a:rPr>
                        <a:t>ゴール</a:t>
                      </a:r>
                    </a:p>
                  </a:txBody>
                  <a:tcPr marT="41564" marB="41564"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団体の活動内容の例</a:t>
                      </a:r>
                    </a:p>
                  </a:txBody>
                  <a:tcPr marT="41564" marB="41564" anchor="ctr"/>
                </a:tc>
                <a:extLst>
                  <a:ext uri="{0D108BD9-81ED-4DB2-BD59-A6C34878D82A}">
                    <a16:rowId xmlns:a16="http://schemas.microsoft.com/office/drawing/2014/main" val="3411982649"/>
                  </a:ext>
                </a:extLst>
              </a:tr>
              <a:tr h="540484">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赤色</a:t>
                      </a:r>
                    </a:p>
                  </a:txBody>
                  <a:tcPr marT="41564" marB="41564" anchor="ctr">
                    <a:solidFill>
                      <a:srgbClr val="C50E28"/>
                    </a:solidFill>
                  </a:tcPr>
                </a:tc>
                <a:tc>
                  <a:txBody>
                    <a:bodyPr/>
                    <a:lstStyle/>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教育を</a:t>
                      </a:r>
                      <a:endParaRPr lang="en-US" alt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支える</a:t>
                      </a:r>
                    </a:p>
                  </a:txBody>
                  <a:tcPr marL="68580" marR="68580" marT="0" marB="0" anchor="ctr"/>
                </a:tc>
                <a:tc>
                  <a:txBody>
                    <a:bodyPr/>
                    <a:lstStyle/>
                    <a:p>
                      <a:pPr algn="l">
                        <a:lnSpc>
                          <a:spcPts val="1400"/>
                        </a:lnSpc>
                      </a:pP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lvl="0" indent="0" algn="l" defTabSz="457200" rtl="0" eaLnBrk="1" fontAlgn="auto" latinLnBrk="0" hangingPunct="1">
                        <a:lnSpc>
                          <a:spcPts val="1400"/>
                        </a:lnSpc>
                        <a:spcBef>
                          <a:spcPts val="0"/>
                        </a:spcBef>
                        <a:spcAft>
                          <a:spcPts val="0"/>
                        </a:spcAft>
                        <a:buClrTx/>
                        <a:buSzTx/>
                        <a:buFontTx/>
                        <a:buNone/>
                        <a:tabLst/>
                        <a:defRPr/>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4.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質の高い教育をみんなに</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a:lnSpc>
                          <a:spcPts val="1400"/>
                        </a:lnSpc>
                      </a:pPr>
                      <a:r>
                        <a:rPr 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教育</a:t>
                      </a:r>
                      <a:r>
                        <a:rPr lang="ja-JP" altLang="en-US"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a:t>
                      </a:r>
                      <a:r>
                        <a:rPr 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子育</a:t>
                      </a:r>
                      <a:r>
                        <a:rPr lang="ja-JP" altLang="en-US"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てや</a:t>
                      </a:r>
                      <a:r>
                        <a:rPr 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生涯学習等に関する活動</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16615685"/>
                  </a:ext>
                </a:extLst>
              </a:tr>
              <a:tr h="1015250">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オレンジ色</a:t>
                      </a:r>
                    </a:p>
                  </a:txBody>
                  <a:tcPr marT="41564" marB="41564" anchor="ctr">
                    <a:solidFill>
                      <a:srgbClr val="F5A20B"/>
                    </a:solidFill>
                  </a:tcPr>
                </a:tc>
                <a:tc>
                  <a:txBody>
                    <a:bodyPr/>
                    <a:lstStyle/>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大阪のまちを支える</a:t>
                      </a:r>
                    </a:p>
                  </a:txBody>
                  <a:tcPr marL="68580" marR="68580" marT="0" marB="0" anchor="ctr"/>
                </a:tc>
                <a:tc>
                  <a:txBody>
                    <a:bodyPr/>
                    <a:lstStyle/>
                    <a:p>
                      <a:pPr algn="just">
                        <a:lnSpc>
                          <a:spcPts val="1400"/>
                        </a:lnSpc>
                      </a:pP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algn="just">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11.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住み続けられるまちづくりを</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8.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働きがいも経済成長も</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9.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産業と技術革新の基盤をつくろう</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12.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つくる責任、つかう責任</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l">
                        <a:lnSpc>
                          <a:spcPts val="1400"/>
                        </a:lnSpc>
                      </a:pP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大阪におけるまちづくり、雇用の創出、文化振興や技術革新等に関する活動</a:t>
                      </a:r>
                    </a:p>
                  </a:txBody>
                  <a:tcPr marL="68580" marR="68580" marT="0" marB="0" anchor="ctr"/>
                </a:tc>
                <a:extLst>
                  <a:ext uri="{0D108BD9-81ED-4DB2-BD59-A6C34878D82A}">
                    <a16:rowId xmlns:a16="http://schemas.microsoft.com/office/drawing/2014/main" val="3147298997"/>
                  </a:ext>
                </a:extLst>
              </a:tr>
              <a:tr h="1013102">
                <a:tc>
                  <a:txBody>
                    <a:bodyPr/>
                    <a:lstStyle/>
                    <a:p>
                      <a:pPr algn="ctr"/>
                      <a:r>
                        <a:rPr kumimoji="1" lang="ja-JP" altLang="en-US" sz="1000" dirty="0">
                          <a:solidFill>
                            <a:srgbClr val="FFFFFF"/>
                          </a:solidFill>
                          <a:latin typeface="Meiryo UI" panose="020B0604030504040204" pitchFamily="50" charset="-128"/>
                          <a:ea typeface="Meiryo UI" panose="020B0604030504040204" pitchFamily="50" charset="-128"/>
                        </a:rPr>
                        <a:t>黄色</a:t>
                      </a:r>
                    </a:p>
                  </a:txBody>
                  <a:tcPr marT="41564" marB="41564" anchor="ctr">
                    <a:solidFill>
                      <a:srgbClr val="D6A600"/>
                    </a:solidFill>
                  </a:tcPr>
                </a:tc>
                <a:tc>
                  <a:txBody>
                    <a:bodyPr/>
                    <a:lstStyle/>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いのち</a:t>
                      </a:r>
                      <a:endParaRPr lang="en-US" alt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を支える</a:t>
                      </a:r>
                    </a:p>
                  </a:txBody>
                  <a:tcPr marL="68580" marR="68580" marT="0" marB="0" anchor="ctr"/>
                </a:tc>
                <a:tc>
                  <a:txBody>
                    <a:bodyPr/>
                    <a:lstStyle/>
                    <a:p>
                      <a:pPr algn="l">
                        <a:lnSpc>
                          <a:spcPts val="1400"/>
                        </a:lnSpc>
                      </a:pP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algn="l">
                        <a:lnSpc>
                          <a:spcPts val="1400"/>
                        </a:lnSpc>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2. </a:t>
                      </a:r>
                      <a:r>
                        <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飢餓をゼロに</a:t>
                      </a:r>
                    </a:p>
                    <a:p>
                      <a:pPr algn="l">
                        <a:lnSpc>
                          <a:spcPts val="1400"/>
                        </a:lnSpc>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1. </a:t>
                      </a:r>
                      <a:r>
                        <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貧困をなくそう</a:t>
                      </a:r>
                    </a:p>
                    <a:p>
                      <a:pPr algn="l">
                        <a:lnSpc>
                          <a:spcPts val="1400"/>
                        </a:lnSpc>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6. </a:t>
                      </a:r>
                      <a:r>
                        <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安全な水とトイレを世界中に</a:t>
                      </a:r>
                    </a:p>
                    <a:p>
                      <a:pPr algn="just">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7.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エネルギーをみんなにそしてクリーンに</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l">
                        <a:lnSpc>
                          <a:spcPts val="1400"/>
                        </a:lnSpc>
                      </a:pP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貧困・飢餓対策、水と衛生の管理やエネルギーの</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供給</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等に関する活動</a:t>
                      </a:r>
                    </a:p>
                  </a:txBody>
                  <a:tcPr marL="68580" marR="68580" marT="0" marB="0" anchor="ctr"/>
                </a:tc>
                <a:extLst>
                  <a:ext uri="{0D108BD9-81ED-4DB2-BD59-A6C34878D82A}">
                    <a16:rowId xmlns:a16="http://schemas.microsoft.com/office/drawing/2014/main" val="330415266"/>
                  </a:ext>
                </a:extLst>
              </a:tr>
              <a:tr h="527746">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緑色</a:t>
                      </a:r>
                    </a:p>
                  </a:txBody>
                  <a:tcPr marT="41564" marB="41564" anchor="ctr">
                    <a:solidFill>
                      <a:srgbClr val="1B973A"/>
                    </a:solidFill>
                  </a:tcPr>
                </a:tc>
                <a:tc>
                  <a:txBody>
                    <a:bodyPr/>
                    <a:lstStyle/>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健康・福祉を支える</a:t>
                      </a:r>
                    </a:p>
                  </a:txBody>
                  <a:tcPr marL="68580" marR="68580" marT="0" marB="0" anchor="ctr"/>
                </a:tc>
                <a:tc>
                  <a:txBody>
                    <a:bodyPr/>
                    <a:lstStyle/>
                    <a:p>
                      <a:pPr algn="l">
                        <a:lnSpc>
                          <a:spcPts val="1400"/>
                        </a:lnSpc>
                      </a:pP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marL="0" marR="0" lvl="0" indent="0" algn="l" defTabSz="457200" rtl="0" eaLnBrk="1" fontAlgn="auto" latinLnBrk="0" hangingPunct="1">
                        <a:lnSpc>
                          <a:spcPts val="1400"/>
                        </a:lnSpc>
                        <a:spcBef>
                          <a:spcPts val="0"/>
                        </a:spcBef>
                        <a:spcAft>
                          <a:spcPts val="0"/>
                        </a:spcAft>
                        <a:buClrTx/>
                        <a:buSzTx/>
                        <a:buFontTx/>
                        <a:buNone/>
                        <a:tabLst/>
                        <a:defRPr/>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3. </a:t>
                      </a:r>
                      <a:r>
                        <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すべての人に健康と福祉を</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l">
                        <a:lnSpc>
                          <a:spcPts val="1400"/>
                        </a:lnSpc>
                      </a:pPr>
                      <a:r>
                        <a:rPr 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健康や福祉に関する活動</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54510611"/>
                  </a:ext>
                </a:extLst>
              </a:tr>
              <a:tr h="1076953">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水色</a:t>
                      </a:r>
                    </a:p>
                  </a:txBody>
                  <a:tcPr marT="41564" marB="41564" anchor="ctr">
                    <a:solidFill>
                      <a:srgbClr val="0075BA"/>
                    </a:solidFill>
                  </a:tcPr>
                </a:tc>
                <a:tc>
                  <a:txBody>
                    <a:bodyPr/>
                    <a:lstStyle/>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自然環境</a:t>
                      </a:r>
                      <a:endParaRPr lang="en-US" alt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を支える</a:t>
                      </a:r>
                    </a:p>
                  </a:txBody>
                  <a:tcPr marL="68580" marR="68580" marT="0" marB="0" anchor="ctr"/>
                </a:tc>
                <a:tc>
                  <a:txBody>
                    <a:bodyPr/>
                    <a:lstStyle/>
                    <a:p>
                      <a:pPr algn="just">
                        <a:lnSpc>
                          <a:spcPts val="1400"/>
                        </a:lnSpc>
                      </a:pP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algn="just">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14.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海の豊かさを守ろう</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13.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気候変動に具体的な対策を</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15.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陸の豊かさも守ろう</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l">
                        <a:lnSpc>
                          <a:spcPts val="1400"/>
                        </a:lnSpc>
                      </a:pP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自然環境保護や自然災害支援等に関する活動</a:t>
                      </a:r>
                    </a:p>
                  </a:txBody>
                  <a:tcPr marL="68580" marR="68580" marT="0" marB="0" anchor="ctr"/>
                </a:tc>
                <a:extLst>
                  <a:ext uri="{0D108BD9-81ED-4DB2-BD59-A6C34878D82A}">
                    <a16:rowId xmlns:a16="http://schemas.microsoft.com/office/drawing/2014/main" val="3590741687"/>
                  </a:ext>
                </a:extLst>
              </a:tr>
              <a:tr h="547790">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紺色</a:t>
                      </a:r>
                    </a:p>
                  </a:txBody>
                  <a:tcPr marT="41564" marB="41564" anchor="ctr">
                    <a:solidFill>
                      <a:srgbClr val="004C88"/>
                    </a:solidFill>
                  </a:tcPr>
                </a:tc>
                <a:tc>
                  <a:txBody>
                    <a:bodyPr/>
                    <a:lstStyle/>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協力・協働を支える</a:t>
                      </a:r>
                    </a:p>
                  </a:txBody>
                  <a:tcPr marL="68580" marR="68580" marT="0" marB="0" anchor="ctr"/>
                </a:tc>
                <a:tc>
                  <a:txBody>
                    <a:bodyPr/>
                    <a:lstStyle/>
                    <a:p>
                      <a:pPr algn="l">
                        <a:lnSpc>
                          <a:spcPts val="1400"/>
                        </a:lnSpc>
                      </a:pP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algn="l">
                        <a:lnSpc>
                          <a:spcPts val="1400"/>
                        </a:lnSpc>
                      </a:pPr>
                      <a:r>
                        <a:rPr lang="en-US"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17. </a:t>
                      </a:r>
                      <a:r>
                        <a:rPr lang="ja-JP" altLang="ja-JP" sz="900" kern="100" dirty="0">
                          <a:solidFill>
                            <a:srgbClr val="343541"/>
                          </a:solidFill>
                          <a:effectLst/>
                          <a:latin typeface="Meiryo UI" panose="020B0604030504040204" pitchFamily="50" charset="-128"/>
                          <a:ea typeface="Meiryo UI" panose="020B0604030504040204" pitchFamily="50" charset="-128"/>
                          <a:cs typeface="Segoe UI" panose="020B0502040204020203" pitchFamily="34" charset="0"/>
                        </a:rPr>
                        <a:t>パートナーシップで目標を達成しよう</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l">
                        <a:lnSpc>
                          <a:spcPts val="1400"/>
                        </a:lnSpc>
                      </a:pP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官民協働や市民社会の協働推進等に関する活動</a:t>
                      </a:r>
                    </a:p>
                  </a:txBody>
                  <a:tcPr marL="68580" marR="68580" marT="0" marB="0" anchor="ctr"/>
                </a:tc>
                <a:extLst>
                  <a:ext uri="{0D108BD9-81ED-4DB2-BD59-A6C34878D82A}">
                    <a16:rowId xmlns:a16="http://schemas.microsoft.com/office/drawing/2014/main" val="3079006964"/>
                  </a:ext>
                </a:extLst>
              </a:tr>
              <a:tr h="1110254">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紫色</a:t>
                      </a:r>
                    </a:p>
                  </a:txBody>
                  <a:tcPr marT="41564" marB="41564" anchor="ctr">
                    <a:solidFill>
                      <a:srgbClr val="7030A0"/>
                    </a:solidFill>
                  </a:tcPr>
                </a:tc>
                <a:tc>
                  <a:txBody>
                    <a:bodyPr/>
                    <a:lstStyle/>
                    <a:p>
                      <a:pPr algn="ctr">
                        <a:lnSpc>
                          <a:spcPts val="1400"/>
                        </a:lnSpc>
                      </a:pPr>
                      <a:r>
                        <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平等な社会を支える</a:t>
                      </a:r>
                    </a:p>
                  </a:txBody>
                  <a:tcPr marL="68580" marR="68580" marT="0" marB="0" anchor="ctr"/>
                </a:tc>
                <a:tc>
                  <a:txBody>
                    <a:bodyPr/>
                    <a:lstStyle/>
                    <a:p>
                      <a:pPr algn="just">
                        <a:lnSpc>
                          <a:spcPts val="1400"/>
                        </a:lnSpc>
                      </a:pP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algn="just">
                        <a:lnSpc>
                          <a:spcPts val="1400"/>
                        </a:lnSpc>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10. </a:t>
                      </a:r>
                      <a:r>
                        <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人や国の不平等をなくそう</a:t>
                      </a:r>
                    </a:p>
                    <a:p>
                      <a:pPr algn="just">
                        <a:lnSpc>
                          <a:spcPts val="1400"/>
                        </a:lnSpc>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5. </a:t>
                      </a:r>
                      <a:r>
                        <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ジェンダー平等を実現しよう</a:t>
                      </a:r>
                    </a:p>
                    <a:p>
                      <a:pPr algn="l">
                        <a:lnSpc>
                          <a:spcPts val="1400"/>
                        </a:lnSpc>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16. </a:t>
                      </a:r>
                      <a:r>
                        <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平和と公正をすべての人に</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l">
                        <a:lnSpc>
                          <a:spcPts val="1400"/>
                        </a:lnSpc>
                      </a:pP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公平・公正で平和な社会の実現や不平等の是正等に関する活動</a:t>
                      </a:r>
                    </a:p>
                  </a:txBody>
                  <a:tcPr marL="68580" marR="68580" marT="0" marB="0" anchor="ctr"/>
                </a:tc>
                <a:extLst>
                  <a:ext uri="{0D108BD9-81ED-4DB2-BD59-A6C34878D82A}">
                    <a16:rowId xmlns:a16="http://schemas.microsoft.com/office/drawing/2014/main" val="1964968505"/>
                  </a:ext>
                </a:extLst>
              </a:tr>
            </a:tbl>
          </a:graphicData>
        </a:graphic>
      </p:graphicFrame>
      <p:sp>
        <p:nvSpPr>
          <p:cNvPr id="19" name="テキスト ボックス 18">
            <a:extLst>
              <a:ext uri="{FF2B5EF4-FFF2-40B4-BE49-F238E27FC236}">
                <a16:creationId xmlns:a16="http://schemas.microsoft.com/office/drawing/2014/main" id="{0F3EAE86-D498-60BE-9A50-CE4CDE44D182}"/>
              </a:ext>
            </a:extLst>
          </p:cNvPr>
          <p:cNvSpPr txBox="1"/>
          <p:nvPr/>
        </p:nvSpPr>
        <p:spPr>
          <a:xfrm>
            <a:off x="471936" y="9050994"/>
            <a:ext cx="6160515" cy="472052"/>
          </a:xfrm>
          <a:prstGeom prst="rect">
            <a:avLst/>
          </a:prstGeom>
          <a:noFill/>
        </p:spPr>
        <p:txBody>
          <a:bodyPr wrap="square" rtlCol="0" anchor="ctr">
            <a:spAutoFit/>
          </a:bodyPr>
          <a:lstStyle/>
          <a:p>
            <a:pPr>
              <a:lnSpc>
                <a:spcPct val="120000"/>
              </a:lnSpc>
              <a:defRPr/>
            </a:pPr>
            <a:r>
              <a:rPr lang="en-US" altLang="ja-JP" sz="1050" dirty="0">
                <a:solidFill>
                  <a:prstClr val="black"/>
                </a:solidFill>
                <a:latin typeface="メイリオ" panose="020B0604030504040204" pitchFamily="50" charset="-128"/>
                <a:ea typeface="メイリオ" panose="020B0604030504040204" pitchFamily="50" charset="-128"/>
                <a:cs typeface="ヒラギノ丸ゴ ProN W4"/>
              </a:rPr>
              <a:t>※ </a:t>
            </a:r>
            <a:r>
              <a:rPr lang="ja-JP" altLang="en-US" sz="1050" dirty="0">
                <a:solidFill>
                  <a:prstClr val="black"/>
                </a:solidFill>
                <a:latin typeface="メイリオ" panose="020B0604030504040204" pitchFamily="50" charset="-128"/>
                <a:ea typeface="メイリオ" panose="020B0604030504040204" pitchFamily="50" charset="-128"/>
                <a:cs typeface="ヒラギノ丸ゴ ProN W4"/>
              </a:rPr>
              <a:t>申請時に予め、各団体ごとに大阪マラソンの７つのチャリティ</a:t>
            </a:r>
            <a:r>
              <a:rPr lang="ja-JP" altLang="en-US" sz="1050" dirty="0">
                <a:latin typeface="メイリオ" panose="020B0604030504040204" pitchFamily="50" charset="-128"/>
                <a:ea typeface="メイリオ" panose="020B0604030504040204" pitchFamily="50" charset="-128"/>
                <a:cs typeface="ヒラギノ丸ゴ ProN W4"/>
              </a:rPr>
              <a:t>テーマの中から該当するテーマを</a:t>
            </a:r>
            <a:endParaRPr lang="en-US" altLang="ja-JP" sz="1050" dirty="0">
              <a:latin typeface="メイリオ" panose="020B0604030504040204" pitchFamily="50" charset="-128"/>
              <a:ea typeface="メイリオ" panose="020B0604030504040204" pitchFamily="50" charset="-128"/>
              <a:cs typeface="ヒラギノ丸ゴ ProN W4"/>
            </a:endParaRPr>
          </a:p>
          <a:p>
            <a:pPr>
              <a:lnSpc>
                <a:spcPct val="120000"/>
              </a:lnSpc>
              <a:defRPr/>
            </a:pPr>
            <a:r>
              <a:rPr lang="ja-JP" altLang="en-US" sz="1050" dirty="0">
                <a:latin typeface="メイリオ" panose="020B0604030504040204" pitchFamily="50" charset="-128"/>
                <a:ea typeface="メイリオ" panose="020B0604030504040204" pitchFamily="50" charset="-128"/>
                <a:cs typeface="ヒラギノ丸ゴ ProN W4"/>
              </a:rPr>
              <a:t>　 ご選択いただきます。（メインテーマのほか、複数選択可）</a:t>
            </a:r>
            <a:endParaRPr lang="en-US" altLang="ja-JP" sz="1050" dirty="0">
              <a:highlight>
                <a:srgbClr val="FFFF00"/>
              </a:highlight>
              <a:latin typeface="メイリオ" panose="020B0604030504040204" pitchFamily="50" charset="-128"/>
              <a:ea typeface="メイリオ" panose="020B0604030504040204" pitchFamily="50" charset="-128"/>
              <a:cs typeface="Arial" panose="020B0604020202020204" pitchFamily="34" charset="0"/>
            </a:endParaRPr>
          </a:p>
        </p:txBody>
      </p:sp>
      <p:pic>
        <p:nvPicPr>
          <p:cNvPr id="20" name="図 19" descr="4 質の高い教育をみんなに">
            <a:extLst>
              <a:ext uri="{FF2B5EF4-FFF2-40B4-BE49-F238E27FC236}">
                <a16:creationId xmlns:a16="http://schemas.microsoft.com/office/drawing/2014/main" id="{F93FB4C4-AA8B-E311-C0D5-85D93B2A8F4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6556" y="3198663"/>
            <a:ext cx="468000" cy="468000"/>
          </a:xfrm>
          <a:prstGeom prst="rect">
            <a:avLst/>
          </a:prstGeom>
          <a:noFill/>
          <a:ln>
            <a:noFill/>
          </a:ln>
        </p:spPr>
      </p:pic>
      <p:pic>
        <p:nvPicPr>
          <p:cNvPr id="21" name="図 20">
            <a:extLst>
              <a:ext uri="{FF2B5EF4-FFF2-40B4-BE49-F238E27FC236}">
                <a16:creationId xmlns:a16="http://schemas.microsoft.com/office/drawing/2014/main" id="{A2107AB6-92F2-9B73-9494-ED9F6973A6B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4580" y="3738346"/>
            <a:ext cx="468000" cy="468000"/>
          </a:xfrm>
          <a:prstGeom prst="rect">
            <a:avLst/>
          </a:prstGeom>
          <a:noFill/>
          <a:ln>
            <a:noFill/>
          </a:ln>
        </p:spPr>
      </p:pic>
      <p:pic>
        <p:nvPicPr>
          <p:cNvPr id="22" name="図 21">
            <a:extLst>
              <a:ext uri="{FF2B5EF4-FFF2-40B4-BE49-F238E27FC236}">
                <a16:creationId xmlns:a16="http://schemas.microsoft.com/office/drawing/2014/main" id="{A3505866-EB0A-412E-6C2F-0EF27C10372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02472" y="3738346"/>
            <a:ext cx="468000" cy="468000"/>
          </a:xfrm>
          <a:prstGeom prst="rect">
            <a:avLst/>
          </a:prstGeom>
          <a:noFill/>
          <a:ln>
            <a:noFill/>
          </a:ln>
        </p:spPr>
      </p:pic>
      <p:pic>
        <p:nvPicPr>
          <p:cNvPr id="23" name="図 22">
            <a:extLst>
              <a:ext uri="{FF2B5EF4-FFF2-40B4-BE49-F238E27FC236}">
                <a16:creationId xmlns:a16="http://schemas.microsoft.com/office/drawing/2014/main" id="{D350CAAF-BD6B-8BF7-DF78-5F54C41C962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04580" y="4230106"/>
            <a:ext cx="468000" cy="468000"/>
          </a:xfrm>
          <a:prstGeom prst="rect">
            <a:avLst/>
          </a:prstGeom>
          <a:noFill/>
          <a:ln>
            <a:noFill/>
          </a:ln>
        </p:spPr>
      </p:pic>
      <p:pic>
        <p:nvPicPr>
          <p:cNvPr id="24" name="図 23">
            <a:extLst>
              <a:ext uri="{FF2B5EF4-FFF2-40B4-BE49-F238E27FC236}">
                <a16:creationId xmlns:a16="http://schemas.microsoft.com/office/drawing/2014/main" id="{526D3C2E-F415-0BFD-E774-3BB915E5A4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02472" y="4233495"/>
            <a:ext cx="468000" cy="468000"/>
          </a:xfrm>
          <a:prstGeom prst="rect">
            <a:avLst/>
          </a:prstGeom>
          <a:noFill/>
          <a:ln>
            <a:noFill/>
          </a:ln>
        </p:spPr>
      </p:pic>
      <p:pic>
        <p:nvPicPr>
          <p:cNvPr id="28" name="図 27" descr="1 貧困をなくそう">
            <a:extLst>
              <a:ext uri="{FF2B5EF4-FFF2-40B4-BE49-F238E27FC236}">
                <a16:creationId xmlns:a16="http://schemas.microsoft.com/office/drawing/2014/main" id="{8BE9E030-041E-9931-9735-6916BDC80A7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02472" y="4756308"/>
            <a:ext cx="468000" cy="468000"/>
          </a:xfrm>
          <a:prstGeom prst="rect">
            <a:avLst/>
          </a:prstGeom>
          <a:noFill/>
          <a:extLst>
            <a:ext uri="{909E8E84-426E-40DD-AFC4-6F175D3DCCD1}">
              <a14:hiddenFill xmlns:a14="http://schemas.microsoft.com/office/drawing/2010/main">
                <a:solidFill>
                  <a:srgbClr val="FFFFFF"/>
                </a:solidFill>
              </a14:hiddenFill>
            </a:ext>
          </a:extLst>
        </p:spPr>
      </p:pic>
      <p:pic>
        <p:nvPicPr>
          <p:cNvPr id="29" name="図 28" descr="2 飢餓をゼロに">
            <a:extLst>
              <a:ext uri="{FF2B5EF4-FFF2-40B4-BE49-F238E27FC236}">
                <a16:creationId xmlns:a16="http://schemas.microsoft.com/office/drawing/2014/main" id="{E4893859-5A0F-C9FE-63D1-EFC21170796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10930" y="4759833"/>
            <a:ext cx="468000" cy="468000"/>
          </a:xfrm>
          <a:prstGeom prst="rect">
            <a:avLst/>
          </a:prstGeom>
          <a:noFill/>
          <a:ln>
            <a:noFill/>
          </a:ln>
        </p:spPr>
      </p:pic>
      <p:pic>
        <p:nvPicPr>
          <p:cNvPr id="30" name="図 29">
            <a:extLst>
              <a:ext uri="{FF2B5EF4-FFF2-40B4-BE49-F238E27FC236}">
                <a16:creationId xmlns:a16="http://schemas.microsoft.com/office/drawing/2014/main" id="{99B9A340-300F-A91A-1065-7FC1A72A12B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811842" y="5247828"/>
            <a:ext cx="468000" cy="468000"/>
          </a:xfrm>
          <a:prstGeom prst="rect">
            <a:avLst/>
          </a:prstGeom>
          <a:noFill/>
          <a:ln>
            <a:noFill/>
          </a:ln>
        </p:spPr>
      </p:pic>
      <p:pic>
        <p:nvPicPr>
          <p:cNvPr id="31" name="図 30">
            <a:extLst>
              <a:ext uri="{FF2B5EF4-FFF2-40B4-BE49-F238E27FC236}">
                <a16:creationId xmlns:a16="http://schemas.microsoft.com/office/drawing/2014/main" id="{8AAD68D6-C430-2A18-2AA7-2F772F8F72B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302373" y="5244628"/>
            <a:ext cx="468000" cy="468000"/>
          </a:xfrm>
          <a:prstGeom prst="rect">
            <a:avLst/>
          </a:prstGeom>
          <a:noFill/>
          <a:ln>
            <a:noFill/>
          </a:ln>
        </p:spPr>
      </p:pic>
      <p:pic>
        <p:nvPicPr>
          <p:cNvPr id="32" name="図 31" descr="3 すべての人に健康と福祉を">
            <a:extLst>
              <a:ext uri="{FF2B5EF4-FFF2-40B4-BE49-F238E27FC236}">
                <a16:creationId xmlns:a16="http://schemas.microsoft.com/office/drawing/2014/main" id="{B4942077-B13D-0B26-C95D-E7730BB00A99}"/>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811842" y="5767633"/>
            <a:ext cx="468000" cy="468000"/>
          </a:xfrm>
          <a:prstGeom prst="rect">
            <a:avLst/>
          </a:prstGeom>
          <a:noFill/>
          <a:ln>
            <a:noFill/>
          </a:ln>
        </p:spPr>
      </p:pic>
      <p:pic>
        <p:nvPicPr>
          <p:cNvPr id="33" name="図 32" descr="5 ジェンダー平等を実現しよう">
            <a:extLst>
              <a:ext uri="{FF2B5EF4-FFF2-40B4-BE49-F238E27FC236}">
                <a16:creationId xmlns:a16="http://schemas.microsoft.com/office/drawing/2014/main" id="{2FAC55C8-47B9-98A8-2983-E3845FCDA4F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320842" y="7942132"/>
            <a:ext cx="468000" cy="468000"/>
          </a:xfrm>
          <a:prstGeom prst="rect">
            <a:avLst/>
          </a:prstGeom>
          <a:noFill/>
          <a:ln>
            <a:noFill/>
          </a:ln>
        </p:spPr>
      </p:pic>
      <p:pic>
        <p:nvPicPr>
          <p:cNvPr id="34" name="図 33">
            <a:extLst>
              <a:ext uri="{FF2B5EF4-FFF2-40B4-BE49-F238E27FC236}">
                <a16:creationId xmlns:a16="http://schemas.microsoft.com/office/drawing/2014/main" id="{9EC972A2-85D0-8799-6111-D05AA8EAD313}"/>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25125" y="7942132"/>
            <a:ext cx="468000" cy="468000"/>
          </a:xfrm>
          <a:prstGeom prst="rect">
            <a:avLst/>
          </a:prstGeom>
          <a:noFill/>
          <a:ln>
            <a:noFill/>
          </a:ln>
        </p:spPr>
      </p:pic>
      <p:pic>
        <p:nvPicPr>
          <p:cNvPr id="35" name="図 34">
            <a:extLst>
              <a:ext uri="{FF2B5EF4-FFF2-40B4-BE49-F238E27FC236}">
                <a16:creationId xmlns:a16="http://schemas.microsoft.com/office/drawing/2014/main" id="{D74F1A4B-F5D7-5B60-9594-BA5E5C7373F2}"/>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320842" y="6328292"/>
            <a:ext cx="468000" cy="468000"/>
          </a:xfrm>
          <a:prstGeom prst="rect">
            <a:avLst/>
          </a:prstGeom>
          <a:noFill/>
          <a:ln>
            <a:noFill/>
          </a:ln>
        </p:spPr>
      </p:pic>
      <p:pic>
        <p:nvPicPr>
          <p:cNvPr id="36" name="図 35" descr="14 海の豊かさを守ろう">
            <a:extLst>
              <a:ext uri="{FF2B5EF4-FFF2-40B4-BE49-F238E27FC236}">
                <a16:creationId xmlns:a16="http://schemas.microsoft.com/office/drawing/2014/main" id="{B662690C-F215-1D0B-4110-CFDFE665E64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821619" y="6328078"/>
            <a:ext cx="468000" cy="468000"/>
          </a:xfrm>
          <a:prstGeom prst="rect">
            <a:avLst/>
          </a:prstGeom>
          <a:solidFill>
            <a:srgbClr val="0075BA"/>
          </a:solidFill>
          <a:ln>
            <a:noFill/>
          </a:ln>
        </p:spPr>
      </p:pic>
      <p:pic>
        <p:nvPicPr>
          <p:cNvPr id="37" name="図 36" descr="15 陸の豊かさも守ろう">
            <a:extLst>
              <a:ext uri="{FF2B5EF4-FFF2-40B4-BE49-F238E27FC236}">
                <a16:creationId xmlns:a16="http://schemas.microsoft.com/office/drawing/2014/main" id="{B5AC9B62-ED38-DA2B-F27A-9AF76D102C9D}"/>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825125" y="6824754"/>
            <a:ext cx="468000" cy="468000"/>
          </a:xfrm>
          <a:prstGeom prst="rect">
            <a:avLst/>
          </a:prstGeom>
          <a:noFill/>
          <a:ln>
            <a:noFill/>
          </a:ln>
        </p:spPr>
      </p:pic>
      <p:pic>
        <p:nvPicPr>
          <p:cNvPr id="38" name="図 37" descr="16 平和と公正をすべての人に">
            <a:extLst>
              <a:ext uri="{FF2B5EF4-FFF2-40B4-BE49-F238E27FC236}">
                <a16:creationId xmlns:a16="http://schemas.microsoft.com/office/drawing/2014/main" id="{0F9DB070-28B6-AEA1-89C0-E9A161A5868F}"/>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825755" y="8442279"/>
            <a:ext cx="468000" cy="468000"/>
          </a:xfrm>
          <a:prstGeom prst="rect">
            <a:avLst/>
          </a:prstGeom>
          <a:noFill/>
          <a:ln>
            <a:noFill/>
          </a:ln>
        </p:spPr>
      </p:pic>
      <p:pic>
        <p:nvPicPr>
          <p:cNvPr id="39" name="図 38" descr="17 パートナーシップで目標を達成しよう">
            <a:extLst>
              <a:ext uri="{FF2B5EF4-FFF2-40B4-BE49-F238E27FC236}">
                <a16:creationId xmlns:a16="http://schemas.microsoft.com/office/drawing/2014/main" id="{03494850-7BDF-5DA2-6B7E-957944923A73}"/>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821619" y="7369105"/>
            <a:ext cx="468000" cy="468000"/>
          </a:xfrm>
          <a:prstGeom prst="rect">
            <a:avLst/>
          </a:prstGeom>
          <a:solidFill>
            <a:srgbClr val="7030A0"/>
          </a:solidFill>
          <a:ln>
            <a:noFill/>
          </a:ln>
        </p:spPr>
      </p:pic>
    </p:spTree>
    <p:extLst>
      <p:ext uri="{BB962C8B-B14F-4D97-AF65-F5344CB8AC3E}">
        <p14:creationId xmlns:p14="http://schemas.microsoft.com/office/powerpoint/2010/main" val="2025130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95127" y="1375419"/>
            <a:ext cx="5072426" cy="338554"/>
          </a:xfrm>
          <a:prstGeom prst="rect">
            <a:avLst/>
          </a:prstGeom>
          <a:noFill/>
        </p:spPr>
        <p:txBody>
          <a:bodyPr wrap="square" rtlCol="0">
            <a:spAutoFit/>
          </a:bodyPr>
          <a:lstStyle/>
          <a:p>
            <a:pPr>
              <a:defRPr/>
            </a:pPr>
            <a:r>
              <a:rPr kumimoji="1" lang="ja-JP" altLang="en-US"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令和</a:t>
            </a:r>
            <a:r>
              <a:rPr kumimoji="1" lang="en-US"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8</a:t>
            </a:r>
            <a:r>
              <a:rPr kumimoji="1" lang="ja-JP" altLang="en-US"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年</a:t>
            </a:r>
            <a:r>
              <a:rPr lang="en-US" altLang="ja-JP" sz="1600" dirty="0">
                <a:latin typeface="メイリオ" panose="020B0604030504040204" pitchFamily="50" charset="-128"/>
                <a:ea typeface="メイリオ" panose="020B0604030504040204" pitchFamily="50" charset="-128"/>
                <a:cs typeface="ヒラギノ角ゴ ProN W6"/>
              </a:rPr>
              <a:t>5</a:t>
            </a:r>
            <a:r>
              <a:rPr kumimoji="1" lang="ja-JP"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月</a:t>
            </a:r>
            <a:r>
              <a:rPr kumimoji="1" lang="en-US"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1</a:t>
            </a:r>
            <a:r>
              <a:rPr lang="ja-JP" altLang="en-US" sz="1600" dirty="0">
                <a:latin typeface="メイリオ" panose="020B0604030504040204" pitchFamily="50" charset="-128"/>
                <a:ea typeface="メイリオ" panose="020B0604030504040204" pitchFamily="50" charset="-128"/>
                <a:cs typeface="ヒラギノ角ゴ ProN W6"/>
              </a:rPr>
              <a:t>日（金）</a:t>
            </a:r>
            <a:r>
              <a:rPr kumimoji="1" lang="ja-JP" altLang="en-US"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から</a:t>
            </a:r>
            <a:r>
              <a:rPr lang="ja-JP" altLang="en-US" sz="1600" dirty="0">
                <a:latin typeface="メイリオ" panose="020B0604030504040204" pitchFamily="50" charset="-128"/>
                <a:ea typeface="メイリオ" panose="020B0604030504040204" pitchFamily="50" charset="-128"/>
                <a:cs typeface="ヒラギノ角ゴ ProN W6"/>
              </a:rPr>
              <a:t>６</a:t>
            </a:r>
            <a:r>
              <a:rPr kumimoji="1" lang="ja-JP"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月</a:t>
            </a:r>
            <a:r>
              <a:rPr kumimoji="1" lang="ja-JP" altLang="en-US"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２</a:t>
            </a:r>
            <a:r>
              <a:rPr kumimoji="1" lang="ja-JP"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日</a:t>
            </a:r>
            <a:r>
              <a:rPr lang="ja-JP" altLang="en-US" sz="1600" dirty="0">
                <a:latin typeface="メイリオ" panose="020B0604030504040204" pitchFamily="50" charset="-128"/>
                <a:ea typeface="メイリオ" panose="020B0604030504040204" pitchFamily="50" charset="-128"/>
                <a:cs typeface="ヒラギノ角ゴ ProN W6"/>
              </a:rPr>
              <a:t>（火）</a:t>
            </a:r>
            <a:r>
              <a:rPr kumimoji="1" lang="ja-JP" altLang="en-US"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rPr>
              <a:t>まで</a:t>
            </a:r>
            <a:endParaRPr kumimoji="1" lang="ja-JP"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角ゴ ProN W6"/>
            </a:endParaRPr>
          </a:p>
        </p:txBody>
      </p:sp>
      <p:sp>
        <p:nvSpPr>
          <p:cNvPr id="7" name="テキスト ボックス 6"/>
          <p:cNvSpPr txBox="1"/>
          <p:nvPr/>
        </p:nvSpPr>
        <p:spPr>
          <a:xfrm>
            <a:off x="421406" y="2210133"/>
            <a:ext cx="6208287" cy="1631216"/>
          </a:xfrm>
          <a:prstGeom prst="rect">
            <a:avLst/>
          </a:prstGeom>
          <a:noFill/>
        </p:spPr>
        <p:txBody>
          <a:bodyPr wrap="square" rtlCol="0">
            <a:spAutoFit/>
          </a:bodyPr>
          <a:lstStyle/>
          <a:p>
            <a:pPr marR="0" lvl="0" algn="l" defTabSz="457200" rtl="0" eaLnBrk="1" fontAlgn="auto" latinLnBrk="0" hangingPunct="1">
              <a:lnSpc>
                <a:spcPts val="1500"/>
              </a:lnSpc>
              <a:spcBef>
                <a:spcPts val="0"/>
              </a:spcBef>
              <a:spcAft>
                <a:spcPts val="0"/>
              </a:spcAft>
              <a:buClrTx/>
              <a:buSzTx/>
              <a:tabLst/>
              <a:defRPr/>
            </a:pP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（１）大阪マラソン公式ホームページ</a:t>
            </a:r>
            <a:r>
              <a:rPr lang="ja-JP" altLang="en-US" sz="1100" dirty="0">
                <a:latin typeface="メイリオ" panose="020B0604030504040204" pitchFamily="50" charset="-128"/>
                <a:ea typeface="メイリオ" panose="020B0604030504040204" pitchFamily="50" charset="-128"/>
                <a:cs typeface="ヒラギノ丸ゴ ProN W4"/>
              </a:rPr>
              <a:t>「大阪マラソン</a:t>
            </a:r>
            <a:r>
              <a:rPr lang="en-US" altLang="ja-JP" sz="1100" dirty="0">
                <a:latin typeface="メイリオ" panose="020B0604030504040204" pitchFamily="50" charset="-128"/>
                <a:ea typeface="メイリオ" panose="020B0604030504040204" pitchFamily="50" charset="-128"/>
                <a:cs typeface="ヒラギノ丸ゴ ProN W4"/>
              </a:rPr>
              <a:t>2027</a:t>
            </a:r>
            <a:r>
              <a:rPr lang="ja-JP" altLang="en-US" sz="1100" dirty="0">
                <a:latin typeface="メイリオ" panose="020B0604030504040204" pitchFamily="50" charset="-128"/>
                <a:ea typeface="メイリオ" panose="020B0604030504040204" pitchFamily="50" charset="-128"/>
                <a:cs typeface="ヒラギノ丸ゴ ProN W4"/>
              </a:rPr>
              <a:t>チャリティ寄附先団体について」</a:t>
            </a:r>
            <a:endParaRPr lang="en-US" altLang="ja-JP" sz="1100" dirty="0">
              <a:latin typeface="メイリオ" panose="020B0604030504040204" pitchFamily="50" charset="-128"/>
              <a:ea typeface="メイリオ" panose="020B0604030504040204" pitchFamily="50" charset="-128"/>
              <a:cs typeface="ヒラギノ丸ゴ ProN W4"/>
            </a:endParaRPr>
          </a:p>
          <a:p>
            <a:pPr marR="0" lvl="0" algn="l" defTabSz="457200" rtl="0" eaLnBrk="1" fontAlgn="auto" latinLnBrk="0" hangingPunct="1">
              <a:lnSpc>
                <a:spcPts val="1500"/>
              </a:lnSpc>
              <a:spcBef>
                <a:spcPts val="0"/>
              </a:spcBef>
              <a:spcAft>
                <a:spcPts val="0"/>
              </a:spcAft>
              <a:buClrTx/>
              <a:buSzTx/>
              <a:tabLst/>
              <a:defRPr/>
            </a:pP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から、申込書をダウンロードし、必要事項を　ご記入のうえ、下記「６ 提出先」まで、　　</a:t>
            </a:r>
            <a:endParaRPr kumimoji="1" lang="en-US"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R="0" lvl="0" algn="l" defTabSz="457200" rtl="0" eaLnBrk="1" fontAlgn="auto" latinLnBrk="0" hangingPunct="1">
              <a:lnSpc>
                <a:spcPts val="1500"/>
              </a:lnSpc>
              <a:spcBef>
                <a:spcPts val="0"/>
              </a:spcBef>
              <a:spcAft>
                <a:spcPts val="0"/>
              </a:spcAft>
              <a:buClrTx/>
              <a:buSzTx/>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電子メールで送信してください。</a:t>
            </a:r>
          </a:p>
          <a:p>
            <a:pPr marR="0" lvl="0" algn="r" defTabSz="457200" rtl="0" eaLnBrk="1" fontAlgn="auto" latinLnBrk="0" hangingPunct="1">
              <a:lnSpc>
                <a:spcPts val="1500"/>
              </a:lnSpc>
              <a:spcBef>
                <a:spcPts val="0"/>
              </a:spcBef>
              <a:spcAft>
                <a:spcPts val="0"/>
              </a:spcAft>
              <a:buClrTx/>
              <a:buSzTx/>
              <a:tabLst/>
              <a:defRPr/>
            </a:pP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a:t>
            </a:r>
            <a:r>
              <a:rPr kumimoji="1" lang="ja-JP" altLang="en-US"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［締切：令和</a:t>
            </a:r>
            <a:r>
              <a:rPr kumimoji="1" lang="en-US" altLang="ja-JP"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8</a:t>
            </a:r>
            <a:r>
              <a:rPr kumimoji="1" lang="ja-JP" altLang="en-US"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年６月２日（火）午後５時</a:t>
            </a:r>
            <a:r>
              <a:rPr kumimoji="1" lang="en-US" altLang="ja-JP"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30</a:t>
            </a:r>
            <a:r>
              <a:rPr kumimoji="1" lang="ja-JP" altLang="en-US"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分まで］</a:t>
            </a:r>
          </a:p>
          <a:p>
            <a:pPr marR="0" lvl="0" algn="l" defTabSz="457200" rtl="0" eaLnBrk="1" fontAlgn="auto" latinLnBrk="0" hangingPunct="1">
              <a:lnSpc>
                <a:spcPts val="1500"/>
              </a:lnSpc>
              <a:spcBef>
                <a:spcPts val="0"/>
              </a:spcBef>
              <a:spcAft>
                <a:spcPts val="0"/>
              </a:spcAft>
              <a:buClrTx/>
              <a:buSzTx/>
              <a:tabLst/>
              <a:defRPr/>
            </a:pP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a:t>
            </a:r>
            <a:r>
              <a:rPr kumimoji="1" lang="en-US"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申込書は、印刷した際に、記入内容が全て表示されているかを確認の上、</a:t>
            </a:r>
          </a:p>
          <a:p>
            <a:pPr marR="0" lvl="0" algn="l" defTabSz="457200" rtl="0" eaLnBrk="1" fontAlgn="auto" latinLnBrk="0" hangingPunct="1">
              <a:lnSpc>
                <a:spcPts val="1500"/>
              </a:lnSpc>
              <a:spcBef>
                <a:spcPts val="0"/>
              </a:spcBef>
              <a:spcAft>
                <a:spcPts val="0"/>
              </a:spcAft>
              <a:buClrTx/>
              <a:buSzTx/>
              <a:tabLst/>
              <a:defRPr/>
            </a:pP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「エクセルファイル」と「</a:t>
            </a:r>
            <a:r>
              <a:rPr kumimoji="1" lang="en-US"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PDF</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ファイル」の両方をお送りください。</a:t>
            </a:r>
          </a:p>
          <a:p>
            <a:pPr marR="0" lvl="0" algn="l" defTabSz="457200" rtl="0" eaLnBrk="1" fontAlgn="auto" latinLnBrk="0" hangingPunct="1">
              <a:lnSpc>
                <a:spcPts val="1500"/>
              </a:lnSpc>
              <a:spcBef>
                <a:spcPts val="0"/>
              </a:spcBef>
              <a:spcAft>
                <a:spcPts val="0"/>
              </a:spcAft>
              <a:buClrTx/>
              <a:buSzTx/>
              <a:tabLst/>
              <a:defRPr/>
            </a:pP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（２）次の書類をレターパックプラス又はレターパックライトで郵送してください</a:t>
            </a:r>
            <a:r>
              <a:rPr kumimoji="1" lang="ja-JP" altLang="en-US"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a:t>
            </a:r>
            <a:endParaRPr kumimoji="1" lang="en-US" altLang="ja-JP"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R="0" lvl="0" algn="r" defTabSz="457200" rtl="0" eaLnBrk="1" fontAlgn="auto" latinLnBrk="0" hangingPunct="1">
              <a:lnSpc>
                <a:spcPts val="1500"/>
              </a:lnSpc>
              <a:spcBef>
                <a:spcPts val="0"/>
              </a:spcBef>
              <a:spcAft>
                <a:spcPts val="0"/>
              </a:spcAft>
              <a:buClrTx/>
              <a:buSzTx/>
              <a:tabLst/>
              <a:defRPr/>
            </a:pPr>
            <a:r>
              <a:rPr lang="ja-JP" altLang="en-US" sz="1100" b="1" dirty="0">
                <a:latin typeface="メイリオ" panose="020B0604030504040204" pitchFamily="50" charset="-128"/>
                <a:ea typeface="メイリオ" panose="020B0604030504040204" pitchFamily="50" charset="-128"/>
                <a:cs typeface="ヒラギノ丸ゴ ProN W4"/>
              </a:rPr>
              <a:t>　　　</a:t>
            </a:r>
            <a:r>
              <a:rPr kumimoji="1" lang="ja-JP" altLang="en-US"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［締切：令和</a:t>
            </a:r>
            <a:r>
              <a:rPr kumimoji="1" lang="en-US" altLang="ja-JP"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8</a:t>
            </a:r>
            <a:r>
              <a:rPr kumimoji="1" lang="ja-JP" altLang="en-US"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年６月２日（火）消印有効］　</a:t>
            </a:r>
            <a:endParaRPr kumimoji="1" lang="en-US" altLang="ja-JP" sz="1100" b="1"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p:txBody>
      </p:sp>
      <p:sp>
        <p:nvSpPr>
          <p:cNvPr id="9" name="テキスト ボックス 8"/>
          <p:cNvSpPr txBox="1"/>
          <p:nvPr/>
        </p:nvSpPr>
        <p:spPr>
          <a:xfrm>
            <a:off x="714595" y="3987503"/>
            <a:ext cx="5644966" cy="2521459"/>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□申込書</a:t>
            </a:r>
            <a:endParaRPr lang="en-US" altLang="ja-JP"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定款（これに準ずるもの）</a:t>
            </a:r>
            <a:endParaRPr lang="en-US" altLang="ja-JP"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□役員名簿</a:t>
            </a:r>
            <a:endParaRPr lang="en-US" altLang="ja-JP"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□直近年度の事業報告書・決算書</a:t>
            </a:r>
            <a:endParaRPr lang="en-US" altLang="ja-JP"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□当該年度の事業計画書・予算書</a:t>
            </a:r>
            <a:endParaRPr lang="en-US" altLang="ja-JP"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□団体の概要がわかる冊子</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lang="en-US" altLang="ja-JP" sz="1100" dirty="0">
                <a:latin typeface="メイリオ" panose="020B0604030504040204" pitchFamily="50" charset="-128"/>
                <a:ea typeface="メイリオ" panose="020B0604030504040204" pitchFamily="50" charset="-128"/>
                <a:cs typeface="ヒラギノ丸ゴ ProN W4"/>
              </a:rPr>
              <a:t>NPO</a:t>
            </a:r>
            <a:r>
              <a:rPr lang="ja-JP" altLang="en-US" sz="1100" dirty="0">
                <a:latin typeface="メイリオ" panose="020B0604030504040204" pitchFamily="50" charset="-128"/>
                <a:ea typeface="メイリオ" panose="020B0604030504040204" pitchFamily="50" charset="-128"/>
                <a:cs typeface="ヒラギノ丸ゴ ProN W4"/>
              </a:rPr>
              <a:t>法人・特定非営利活動法人で「認定」取得の団体は「認定」を証明する書類</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（各１部）</a:t>
            </a: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a:t>
            </a:r>
            <a:r>
              <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一般社団・財団法人の場合、非営利型（分配禁止条項、解散時の残余財産の</a:t>
            </a: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　　　  </a:t>
            </a:r>
            <a:r>
              <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rPr>
              <a:t>帰属がわかるもの）であることがわかる定款を提出すること。</a:t>
            </a:r>
            <a:endParaRPr lang="en-US" altLang="ja-JP" sz="1100" dirty="0">
              <a:latin typeface="メイリオ" panose="020B0604030504040204" pitchFamily="50" charset="-128"/>
              <a:ea typeface="メイリオ" panose="020B0604030504040204" pitchFamily="50" charset="-128"/>
              <a:cs typeface="ヒラギノ丸ゴ ProN W4"/>
            </a:endParaRPr>
          </a:p>
          <a:p>
            <a:pPr lvl="0">
              <a:lnSpc>
                <a:spcPct val="120000"/>
              </a:lnSpc>
              <a:defRPr/>
            </a:pPr>
            <a:endParaRPr lang="en-US" altLang="ja-JP" sz="1100" dirty="0">
              <a:latin typeface="メイリオ" panose="020B0604030504040204" pitchFamily="50" charset="-128"/>
              <a:ea typeface="メイリオ" panose="020B0604030504040204" pitchFamily="50" charset="-128"/>
              <a:cs typeface="ヒラギノ丸ゴ ProN W4"/>
            </a:endParaRPr>
          </a:p>
          <a:p>
            <a:pPr lvl="0">
              <a:lnSpc>
                <a:spcPct val="120000"/>
              </a:lnSpc>
              <a:defRPr/>
            </a:pPr>
            <a:r>
              <a:rPr lang="ja-JP" altLang="en-US" sz="1100" dirty="0">
                <a:latin typeface="メイリオ" panose="020B0604030504040204" pitchFamily="50" charset="-128"/>
                <a:ea typeface="メイリオ" panose="020B0604030504040204" pitchFamily="50" charset="-128"/>
                <a:cs typeface="ヒラギノ丸ゴ ProN W4"/>
              </a:rPr>
              <a:t>　</a:t>
            </a:r>
            <a:r>
              <a:rPr lang="en-US" altLang="ja-JP" sz="1100" dirty="0">
                <a:latin typeface="メイリオ" panose="020B0604030504040204" pitchFamily="50" charset="-128"/>
                <a:ea typeface="メイリオ" panose="020B0604030504040204" pitchFamily="50" charset="-128"/>
                <a:cs typeface="ヒラギノ丸ゴ ProN W4"/>
              </a:rPr>
              <a:t>※ </a:t>
            </a:r>
            <a:r>
              <a:rPr lang="ja-JP" altLang="en-US" sz="1100" dirty="0">
                <a:latin typeface="メイリオ" panose="020B0604030504040204" pitchFamily="50" charset="-128"/>
                <a:ea typeface="メイリオ" panose="020B0604030504040204" pitchFamily="50" charset="-128"/>
                <a:cs typeface="ヒラギノ丸ゴ ProN W4"/>
              </a:rPr>
              <a:t>上記以外の資料の提出をお願いする場合があります。</a:t>
            </a:r>
            <a:endParaRPr lang="en-US" altLang="ja-JP" sz="1100" dirty="0">
              <a:latin typeface="メイリオ" panose="020B0604030504040204" pitchFamily="50" charset="-128"/>
              <a:ea typeface="メイリオ" panose="020B0604030504040204" pitchFamily="50" charset="-128"/>
              <a:cs typeface="ヒラギノ丸ゴ ProN W4"/>
            </a:endParaRPr>
          </a:p>
        </p:txBody>
      </p:sp>
      <p:sp>
        <p:nvSpPr>
          <p:cNvPr id="11" name="テキスト ボックス 10"/>
          <p:cNvSpPr txBox="1"/>
          <p:nvPr/>
        </p:nvSpPr>
        <p:spPr>
          <a:xfrm>
            <a:off x="529954" y="8222747"/>
            <a:ext cx="5570756" cy="1246495"/>
          </a:xfrm>
          <a:prstGeom prst="rect">
            <a:avLst/>
          </a:prstGeom>
          <a:noFill/>
        </p:spPr>
        <p:txBody>
          <a:bodyPr wrap="none" rtlCol="0">
            <a:spAutoFit/>
          </a:bodyPr>
          <a:lstStyle/>
          <a:p>
            <a:pPr marL="0" marR="0" lvl="0" indent="0" algn="l" defTabSz="457200" rtl="0" eaLnBrk="1" fontAlgn="auto" latinLnBrk="0" hangingPunct="1">
              <a:lnSpc>
                <a:spcPts val="1200"/>
              </a:lnSpc>
              <a:spcBef>
                <a:spcPts val="0"/>
              </a:spcBef>
              <a:spcAft>
                <a:spcPts val="600"/>
              </a:spcAft>
              <a:buClrTx/>
              <a:buSzTx/>
              <a:buFontTx/>
              <a:buNone/>
              <a:tabLst/>
              <a:defRPr/>
            </a:pPr>
            <a:r>
              <a:rPr kumimoji="1" lang="ja-JP"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大阪マラソン チャリティ事務局</a:t>
            </a:r>
            <a:r>
              <a:rPr kumimoji="1"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担当</a:t>
            </a:r>
            <a:endParaRPr kumimoji="1" lang="ja-JP"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050" dirty="0">
                <a:latin typeface="メイリオ" panose="020B0604030504040204" pitchFamily="50" charset="-128"/>
                <a:ea typeface="メイリオ" panose="020B0604030504040204" pitchFamily="50" charset="-128"/>
              </a:rPr>
              <a:t>E-mail</a:t>
            </a:r>
            <a:r>
              <a:rPr lang="ja-JP" altLang="en-US" sz="105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charityoffice@osaka-marathon.com</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郵送が必要な書類の送付先については、後日大阪マラソン公式ホームページ</a:t>
            </a:r>
            <a:endParaRPr kumimoji="1" lang="en-US"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hlinkClick r:id="rId2"/>
              </a:rPr>
              <a:t>https://www.osaka-marathon.com/2026/charity/2027recruit/</a:t>
            </a:r>
            <a:endParaRPr kumimoji="1" lang="en-US"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latin typeface="メイリオ" panose="020B0604030504040204" pitchFamily="50" charset="-128"/>
                <a:ea typeface="メイリオ" panose="020B0604030504040204" pitchFamily="50" charset="-128"/>
              </a:rPr>
              <a:t>に掲載します。</a:t>
            </a:r>
            <a:endParaRPr kumimoji="1" lang="en-US" altLang="ja-JP"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grpSp>
        <p:nvGrpSpPr>
          <p:cNvPr id="24" name="図形グループ 23"/>
          <p:cNvGrpSpPr/>
          <p:nvPr/>
        </p:nvGrpSpPr>
        <p:grpSpPr>
          <a:xfrm>
            <a:off x="350392" y="945102"/>
            <a:ext cx="6228989" cy="333871"/>
            <a:chOff x="388492" y="856202"/>
            <a:chExt cx="6228989" cy="333871"/>
          </a:xfrm>
        </p:grpSpPr>
        <p:grpSp>
          <p:nvGrpSpPr>
            <p:cNvPr id="25" name="図形グループ 24"/>
            <p:cNvGrpSpPr/>
            <p:nvPr/>
          </p:nvGrpSpPr>
          <p:grpSpPr>
            <a:xfrm>
              <a:off x="423426" y="856202"/>
              <a:ext cx="6194055" cy="296643"/>
              <a:chOff x="423426" y="4009089"/>
              <a:chExt cx="6194055" cy="296643"/>
            </a:xfrm>
          </p:grpSpPr>
          <p:sp>
            <p:nvSpPr>
              <p:cNvPr id="29" name="角丸四角形 28"/>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0" name="テキスト ボックス 29"/>
              <p:cNvSpPr txBox="1"/>
              <p:nvPr/>
            </p:nvSpPr>
            <p:spPr>
              <a:xfrm>
                <a:off x="761833" y="4028733"/>
                <a:ext cx="800219"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rPr>
                  <a:t>応募期間</a:t>
                </a:r>
                <a:endParaRPr kumimoji="1" lang="en-US" altLang="ja-JP"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endParaRPr>
              </a:p>
            </p:txBody>
          </p:sp>
        </p:grpSp>
        <p:grpSp>
          <p:nvGrpSpPr>
            <p:cNvPr id="26" name="図形グループ 25"/>
            <p:cNvGrpSpPr/>
            <p:nvPr/>
          </p:nvGrpSpPr>
          <p:grpSpPr>
            <a:xfrm>
              <a:off x="388492" y="856202"/>
              <a:ext cx="364203" cy="333871"/>
              <a:chOff x="119222" y="4009089"/>
              <a:chExt cx="364203" cy="333871"/>
            </a:xfrm>
          </p:grpSpPr>
          <p:sp>
            <p:nvSpPr>
              <p:cNvPr id="27" name="角丸四角形 26"/>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28" name="テキスト ボックス 27"/>
              <p:cNvSpPr txBox="1"/>
              <p:nvPr/>
            </p:nvSpPr>
            <p:spPr>
              <a:xfrm>
                <a:off x="119222" y="4035183"/>
                <a:ext cx="364203" cy="30777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rPr>
                  <a:t>４</a:t>
                </a:r>
              </a:p>
            </p:txBody>
          </p:sp>
        </p:grpSp>
      </p:grpSp>
      <p:grpSp>
        <p:nvGrpSpPr>
          <p:cNvPr id="32" name="図形グループ 23">
            <a:extLst>
              <a:ext uri="{FF2B5EF4-FFF2-40B4-BE49-F238E27FC236}">
                <a16:creationId xmlns:a16="http://schemas.microsoft.com/office/drawing/2014/main" id="{12FBB67C-CFE8-4D86-A687-F7C4DAEAC597}"/>
              </a:ext>
            </a:extLst>
          </p:cNvPr>
          <p:cNvGrpSpPr/>
          <p:nvPr/>
        </p:nvGrpSpPr>
        <p:grpSpPr>
          <a:xfrm>
            <a:off x="361890" y="1783360"/>
            <a:ext cx="6228989" cy="333871"/>
            <a:chOff x="388492" y="856202"/>
            <a:chExt cx="6228989" cy="333871"/>
          </a:xfrm>
        </p:grpSpPr>
        <p:grpSp>
          <p:nvGrpSpPr>
            <p:cNvPr id="33" name="図形グループ 24">
              <a:extLst>
                <a:ext uri="{FF2B5EF4-FFF2-40B4-BE49-F238E27FC236}">
                  <a16:creationId xmlns:a16="http://schemas.microsoft.com/office/drawing/2014/main" id="{B62777F2-C79B-4B7E-AE1D-4B79CDE1667D}"/>
                </a:ext>
              </a:extLst>
            </p:cNvPr>
            <p:cNvGrpSpPr/>
            <p:nvPr/>
          </p:nvGrpSpPr>
          <p:grpSpPr>
            <a:xfrm>
              <a:off x="423426" y="856202"/>
              <a:ext cx="6194055" cy="296643"/>
              <a:chOff x="423426" y="4009089"/>
              <a:chExt cx="6194055" cy="296643"/>
            </a:xfrm>
          </p:grpSpPr>
          <p:sp>
            <p:nvSpPr>
              <p:cNvPr id="37" name="角丸四角形 28">
                <a:extLst>
                  <a:ext uri="{FF2B5EF4-FFF2-40B4-BE49-F238E27FC236}">
                    <a16:creationId xmlns:a16="http://schemas.microsoft.com/office/drawing/2014/main" id="{A66CB13A-9FB4-436A-9BCD-90BC764BBD6A}"/>
                  </a:ext>
                </a:extLst>
              </p:cNvPr>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8" name="テキスト ボックス 37">
                <a:extLst>
                  <a:ext uri="{FF2B5EF4-FFF2-40B4-BE49-F238E27FC236}">
                    <a16:creationId xmlns:a16="http://schemas.microsoft.com/office/drawing/2014/main" id="{DE4B32AE-17C9-4AFA-B372-FFCB57AECD53}"/>
                  </a:ext>
                </a:extLst>
              </p:cNvPr>
              <p:cNvSpPr txBox="1"/>
              <p:nvPr/>
            </p:nvSpPr>
            <p:spPr>
              <a:xfrm>
                <a:off x="761833" y="4028733"/>
                <a:ext cx="800219"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rPr>
                  <a:t>応募方法</a:t>
                </a:r>
                <a:endParaRPr kumimoji="1" lang="en-US" altLang="ja-JP"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endParaRPr>
              </a:p>
            </p:txBody>
          </p:sp>
        </p:grpSp>
        <p:grpSp>
          <p:nvGrpSpPr>
            <p:cNvPr id="34" name="図形グループ 25">
              <a:extLst>
                <a:ext uri="{FF2B5EF4-FFF2-40B4-BE49-F238E27FC236}">
                  <a16:creationId xmlns:a16="http://schemas.microsoft.com/office/drawing/2014/main" id="{7CDEBB3F-37FA-4038-AC27-645814E28217}"/>
                </a:ext>
              </a:extLst>
            </p:cNvPr>
            <p:cNvGrpSpPr/>
            <p:nvPr/>
          </p:nvGrpSpPr>
          <p:grpSpPr>
            <a:xfrm>
              <a:off x="388492" y="856202"/>
              <a:ext cx="364203" cy="333871"/>
              <a:chOff x="119222" y="4009089"/>
              <a:chExt cx="364203" cy="333871"/>
            </a:xfrm>
          </p:grpSpPr>
          <p:sp>
            <p:nvSpPr>
              <p:cNvPr id="35" name="角丸四角形 26">
                <a:extLst>
                  <a:ext uri="{FF2B5EF4-FFF2-40B4-BE49-F238E27FC236}">
                    <a16:creationId xmlns:a16="http://schemas.microsoft.com/office/drawing/2014/main" id="{C2B9734F-2747-45A7-85E3-BA903216C7DA}"/>
                  </a:ext>
                </a:extLst>
              </p:cNvPr>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6" name="テキスト ボックス 35">
                <a:extLst>
                  <a:ext uri="{FF2B5EF4-FFF2-40B4-BE49-F238E27FC236}">
                    <a16:creationId xmlns:a16="http://schemas.microsoft.com/office/drawing/2014/main" id="{859A870A-7EC1-4001-AA53-0B03495FE9E1}"/>
                  </a:ext>
                </a:extLst>
              </p:cNvPr>
              <p:cNvSpPr txBox="1"/>
              <p:nvPr/>
            </p:nvSpPr>
            <p:spPr>
              <a:xfrm>
                <a:off x="119222" y="4035183"/>
                <a:ext cx="364203" cy="30777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rPr>
                  <a:t>５</a:t>
                </a:r>
              </a:p>
            </p:txBody>
          </p:sp>
        </p:grpSp>
      </p:grpSp>
      <p:grpSp>
        <p:nvGrpSpPr>
          <p:cNvPr id="50" name="図形グループ 23">
            <a:extLst>
              <a:ext uri="{FF2B5EF4-FFF2-40B4-BE49-F238E27FC236}">
                <a16:creationId xmlns:a16="http://schemas.microsoft.com/office/drawing/2014/main" id="{C10B2432-370A-4CEA-A564-4F2D219360CD}"/>
              </a:ext>
            </a:extLst>
          </p:cNvPr>
          <p:cNvGrpSpPr/>
          <p:nvPr/>
        </p:nvGrpSpPr>
        <p:grpSpPr>
          <a:xfrm>
            <a:off x="334647" y="7849830"/>
            <a:ext cx="6194055" cy="316421"/>
            <a:chOff x="423426" y="856202"/>
            <a:chExt cx="6194055" cy="316421"/>
          </a:xfrm>
        </p:grpSpPr>
        <p:grpSp>
          <p:nvGrpSpPr>
            <p:cNvPr id="51" name="図形グループ 24">
              <a:extLst>
                <a:ext uri="{FF2B5EF4-FFF2-40B4-BE49-F238E27FC236}">
                  <a16:creationId xmlns:a16="http://schemas.microsoft.com/office/drawing/2014/main" id="{6E03062B-703E-4B10-91AA-9A910D6D52BB}"/>
                </a:ext>
              </a:extLst>
            </p:cNvPr>
            <p:cNvGrpSpPr/>
            <p:nvPr/>
          </p:nvGrpSpPr>
          <p:grpSpPr>
            <a:xfrm>
              <a:off x="423426" y="856202"/>
              <a:ext cx="6194055" cy="296643"/>
              <a:chOff x="423426" y="4009089"/>
              <a:chExt cx="6194055" cy="296643"/>
            </a:xfrm>
          </p:grpSpPr>
          <p:sp>
            <p:nvSpPr>
              <p:cNvPr id="55" name="角丸四角形 28">
                <a:extLst>
                  <a:ext uri="{FF2B5EF4-FFF2-40B4-BE49-F238E27FC236}">
                    <a16:creationId xmlns:a16="http://schemas.microsoft.com/office/drawing/2014/main" id="{9D2B96A7-C1BE-4229-9647-57E827E4E8F9}"/>
                  </a:ext>
                </a:extLst>
              </p:cNvPr>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a:extLst>
                  <a:ext uri="{FF2B5EF4-FFF2-40B4-BE49-F238E27FC236}">
                    <a16:creationId xmlns:a16="http://schemas.microsoft.com/office/drawing/2014/main" id="{58C04FAA-951E-4FAE-86A9-D73EB826BBEC}"/>
                  </a:ext>
                </a:extLst>
              </p:cNvPr>
              <p:cNvSpPr txBox="1"/>
              <p:nvPr/>
            </p:nvSpPr>
            <p:spPr>
              <a:xfrm>
                <a:off x="761833" y="4028733"/>
                <a:ext cx="64633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rPr>
                  <a:t>提出先</a:t>
                </a:r>
                <a:endParaRPr kumimoji="1" lang="en-US" altLang="ja-JP"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endParaRPr>
              </a:p>
            </p:txBody>
          </p:sp>
        </p:grpSp>
        <p:grpSp>
          <p:nvGrpSpPr>
            <p:cNvPr id="52" name="図形グループ 25">
              <a:extLst>
                <a:ext uri="{FF2B5EF4-FFF2-40B4-BE49-F238E27FC236}">
                  <a16:creationId xmlns:a16="http://schemas.microsoft.com/office/drawing/2014/main" id="{CE0C8696-78D1-4E26-B9D2-AB4BEB25E138}"/>
                </a:ext>
              </a:extLst>
            </p:cNvPr>
            <p:cNvGrpSpPr/>
            <p:nvPr/>
          </p:nvGrpSpPr>
          <p:grpSpPr>
            <a:xfrm>
              <a:off x="424054" y="856202"/>
              <a:ext cx="296876" cy="316421"/>
              <a:chOff x="154784" y="4009089"/>
              <a:chExt cx="296876" cy="316421"/>
            </a:xfrm>
          </p:grpSpPr>
          <p:sp>
            <p:nvSpPr>
              <p:cNvPr id="53" name="角丸四角形 26">
                <a:extLst>
                  <a:ext uri="{FF2B5EF4-FFF2-40B4-BE49-F238E27FC236}">
                    <a16:creationId xmlns:a16="http://schemas.microsoft.com/office/drawing/2014/main" id="{4DC79027-EB9C-4218-8D07-AA2CBEF31146}"/>
                  </a:ext>
                </a:extLst>
              </p:cNvPr>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54" name="テキスト ボックス 53">
                <a:extLst>
                  <a:ext uri="{FF2B5EF4-FFF2-40B4-BE49-F238E27FC236}">
                    <a16:creationId xmlns:a16="http://schemas.microsoft.com/office/drawing/2014/main" id="{BE2FE502-EA90-4CCE-9208-42199D55EBAE}"/>
                  </a:ext>
                </a:extLst>
              </p:cNvPr>
              <p:cNvSpPr txBox="1"/>
              <p:nvPr/>
            </p:nvSpPr>
            <p:spPr>
              <a:xfrm>
                <a:off x="154784" y="4017733"/>
                <a:ext cx="296876" cy="30777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rPr>
                  <a:t>6</a:t>
                </a:r>
                <a:endParaRPr kumimoji="1" lang="ja-JP" altLang="en-US"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endParaRPr>
              </a:p>
            </p:txBody>
          </p:sp>
        </p:grpSp>
      </p:grpSp>
      <p:grpSp>
        <p:nvGrpSpPr>
          <p:cNvPr id="59" name="図形グループ 6">
            <a:extLst>
              <a:ext uri="{FF2B5EF4-FFF2-40B4-BE49-F238E27FC236}">
                <a16:creationId xmlns:a16="http://schemas.microsoft.com/office/drawing/2014/main" id="{90E79440-2BF7-4FE9-BB63-C2CDD83E7C64}"/>
              </a:ext>
            </a:extLst>
          </p:cNvPr>
          <p:cNvGrpSpPr/>
          <p:nvPr/>
        </p:nvGrpSpPr>
        <p:grpSpPr>
          <a:xfrm>
            <a:off x="182626" y="9542451"/>
            <a:ext cx="6538831" cy="250600"/>
            <a:chOff x="170415" y="9530240"/>
            <a:chExt cx="6538831" cy="250600"/>
          </a:xfrm>
        </p:grpSpPr>
        <p:cxnSp>
          <p:nvCxnSpPr>
            <p:cNvPr id="62" name="直線コネクタ 61">
              <a:extLst>
                <a:ext uri="{FF2B5EF4-FFF2-40B4-BE49-F238E27FC236}">
                  <a16:creationId xmlns:a16="http://schemas.microsoft.com/office/drawing/2014/main" id="{080BFDA8-79BC-4ABE-B70B-A13B9BF8D528}"/>
                </a:ext>
              </a:extLst>
            </p:cNvPr>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3" name="角丸四角形 8">
              <a:extLst>
                <a:ext uri="{FF2B5EF4-FFF2-40B4-BE49-F238E27FC236}">
                  <a16:creationId xmlns:a16="http://schemas.microsoft.com/office/drawing/2014/main" id="{50CA9E14-A3FE-4588-ABC6-63B110D2DA92}"/>
                </a:ext>
              </a:extLst>
            </p:cNvPr>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64" name="テキスト ボックス 63">
              <a:extLst>
                <a:ext uri="{FF2B5EF4-FFF2-40B4-BE49-F238E27FC236}">
                  <a16:creationId xmlns:a16="http://schemas.microsoft.com/office/drawing/2014/main" id="{D84A1B42-6847-464E-AEAF-9FC4ED40ADD2}"/>
                </a:ext>
              </a:extLst>
            </p:cNvPr>
            <p:cNvSpPr txBox="1"/>
            <p:nvPr/>
          </p:nvSpPr>
          <p:spPr>
            <a:xfrm>
              <a:off x="6452445" y="9534573"/>
              <a:ext cx="256801" cy="230832"/>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900" dirty="0">
                  <a:solidFill>
                    <a:prstClr val="white"/>
                  </a:solidFill>
                  <a:latin typeface="メイリオ" panose="020B0604030504040204" pitchFamily="50" charset="-128"/>
                  <a:ea typeface="メイリオ" panose="020B0604030504040204" pitchFamily="50" charset="-128"/>
                  <a:cs typeface="ヒラギノ角ゴ ProN W6"/>
                </a:rPr>
                <a:t>4</a:t>
              </a:r>
              <a:endParaRPr kumimoji="1" lang="ja-JP" altLang="en-US" sz="9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endParaRPr>
            </a:p>
          </p:txBody>
        </p:sp>
      </p:grpSp>
      <p:sp>
        <p:nvSpPr>
          <p:cNvPr id="3" name="テキスト ボックス 2">
            <a:extLst>
              <a:ext uri="{FF2B5EF4-FFF2-40B4-BE49-F238E27FC236}">
                <a16:creationId xmlns:a16="http://schemas.microsoft.com/office/drawing/2014/main" id="{1CFCD169-1F13-2195-0A46-D4A77A78B2E0}"/>
              </a:ext>
            </a:extLst>
          </p:cNvPr>
          <p:cNvSpPr txBox="1"/>
          <p:nvPr/>
        </p:nvSpPr>
        <p:spPr>
          <a:xfrm>
            <a:off x="714595" y="6787175"/>
            <a:ext cx="5644966" cy="693267"/>
          </a:xfrm>
          <a:prstGeom prst="rect">
            <a:avLst/>
          </a:prstGeom>
          <a:noFill/>
          <a:ln>
            <a:solidFill>
              <a:schemeClr val="tx1"/>
            </a:solidFill>
            <a:prstDash val="dash"/>
          </a:ln>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＜採択後の団体名称の表記について＞</a:t>
            </a:r>
            <a:endParaRPr lang="en-US" altLang="ja-JP"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2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ヒラギノ丸ゴ ProN W4"/>
              </a:rPr>
              <a:t>「</a:t>
            </a:r>
            <a:r>
              <a:rPr lang="en-US" altLang="ja-JP" sz="1100" dirty="0">
                <a:latin typeface="メイリオ" panose="020B0604030504040204" pitchFamily="50" charset="-128"/>
                <a:ea typeface="メイリオ" panose="020B0604030504040204" pitchFamily="50" charset="-128"/>
                <a:cs typeface="ヒラギノ丸ゴ ProN W4"/>
              </a:rPr>
              <a:t>NPO</a:t>
            </a:r>
            <a:r>
              <a:rPr lang="ja-JP" altLang="en-US" sz="1100" dirty="0">
                <a:latin typeface="メイリオ" panose="020B0604030504040204" pitchFamily="50" charset="-128"/>
                <a:ea typeface="メイリオ" panose="020B0604030504040204" pitchFamily="50" charset="-128"/>
                <a:cs typeface="ヒラギノ丸ゴ ProN W4"/>
              </a:rPr>
              <a:t>法人」「特定非営利活動法人」については、各種告知における表記を「</a:t>
            </a:r>
            <a:r>
              <a:rPr lang="en-US" altLang="ja-JP" sz="1100" dirty="0">
                <a:latin typeface="メイリオ" panose="020B0604030504040204" pitchFamily="50" charset="-128"/>
                <a:ea typeface="メイリオ" panose="020B0604030504040204" pitchFamily="50" charset="-128"/>
                <a:cs typeface="ヒラギノ丸ゴ ProN W4"/>
              </a:rPr>
              <a:t>NPO</a:t>
            </a:r>
            <a:r>
              <a:rPr lang="ja-JP" altLang="en-US" sz="1100" dirty="0">
                <a:latin typeface="メイリオ" panose="020B0604030504040204" pitchFamily="50" charset="-128"/>
                <a:ea typeface="メイリオ" panose="020B0604030504040204" pitchFamily="50" charset="-128"/>
                <a:cs typeface="ヒラギノ丸ゴ ProN W4"/>
              </a:rPr>
              <a:t>法人」に統一いたします。</a:t>
            </a:r>
            <a:endParaRPr lang="en-US" altLang="ja-JP" sz="1100" dirty="0">
              <a:latin typeface="メイリオ" panose="020B0604030504040204" pitchFamily="50" charset="-128"/>
              <a:ea typeface="メイリオ" panose="020B0604030504040204" pitchFamily="50" charset="-128"/>
              <a:cs typeface="ヒラギノ丸ゴ ProN W4"/>
            </a:endParaRPr>
          </a:p>
        </p:txBody>
      </p:sp>
    </p:spTree>
    <p:extLst>
      <p:ext uri="{BB962C8B-B14F-4D97-AF65-F5344CB8AC3E}">
        <p14:creationId xmlns:p14="http://schemas.microsoft.com/office/powerpoint/2010/main" val="77847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33320" y="1299508"/>
            <a:ext cx="5748017" cy="295466"/>
          </a:xfrm>
          <a:prstGeom prst="rect">
            <a:avLst/>
          </a:prstGeom>
          <a:noFill/>
        </p:spPr>
        <p:txBody>
          <a:bodyPr wrap="square" rtlCol="0">
            <a:spAutoFit/>
          </a:bodyPr>
          <a:lstStyle>
            <a:defPPr>
              <a:defRPr lang="ja-JP"/>
            </a:defPPr>
            <a:lvl1pPr>
              <a:lnSpc>
                <a:spcPct val="120000"/>
              </a:lnSpc>
              <a:defRPr sz="1000">
                <a:ea typeface="A-OTF 新ゴ Pro R"/>
              </a:defRPr>
            </a:lvl1pPr>
          </a:lstStyle>
          <a:p>
            <a:pPr lvl="0">
              <a:defRPr/>
            </a:pPr>
            <a:r>
              <a:rPr lang="ja-JP" altLang="en-US" sz="1100" dirty="0">
                <a:solidFill>
                  <a:prstClr val="black"/>
                </a:solidFill>
                <a:latin typeface="メイリオ" panose="020B0604030504040204" pitchFamily="50" charset="-128"/>
                <a:ea typeface="メイリオ" panose="020B0604030504040204" pitchFamily="50" charset="-128"/>
              </a:rPr>
              <a:t> </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提出された書類に基づき、</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以下の基準で選考の上、</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チャリティパートナー</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を決定します。</a:t>
            </a:r>
          </a:p>
        </p:txBody>
      </p:sp>
      <p:grpSp>
        <p:nvGrpSpPr>
          <p:cNvPr id="7" name="図形グループ 6"/>
          <p:cNvGrpSpPr/>
          <p:nvPr/>
        </p:nvGrpSpPr>
        <p:grpSpPr>
          <a:xfrm>
            <a:off x="182626" y="9542451"/>
            <a:ext cx="6538832" cy="250600"/>
            <a:chOff x="170415" y="9530240"/>
            <a:chExt cx="6538832" cy="250600"/>
          </a:xfrm>
        </p:grpSpPr>
        <p:cxnSp>
          <p:nvCxnSpPr>
            <p:cNvPr id="8" name="直線コネクタ 7"/>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 name="角丸四角形 8"/>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p:cNvSpPr txBox="1"/>
            <p:nvPr/>
          </p:nvSpPr>
          <p:spPr>
            <a:xfrm>
              <a:off x="6452446" y="9534573"/>
              <a:ext cx="256801" cy="230832"/>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rPr>
                <a:t>5</a:t>
              </a:r>
              <a:endParaRPr kumimoji="1" lang="ja-JP" altLang="en-US" sz="9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endParaRPr>
            </a:p>
          </p:txBody>
        </p:sp>
      </p:grpSp>
      <p:grpSp>
        <p:nvGrpSpPr>
          <p:cNvPr id="11" name="図形グループ 10"/>
          <p:cNvGrpSpPr/>
          <p:nvPr/>
        </p:nvGrpSpPr>
        <p:grpSpPr>
          <a:xfrm>
            <a:off x="298543" y="828949"/>
            <a:ext cx="6195326" cy="333871"/>
            <a:chOff x="422155" y="856202"/>
            <a:chExt cx="6195326" cy="333871"/>
          </a:xfrm>
        </p:grpSpPr>
        <p:grpSp>
          <p:nvGrpSpPr>
            <p:cNvPr id="12" name="図形グループ 11"/>
            <p:cNvGrpSpPr/>
            <p:nvPr/>
          </p:nvGrpSpPr>
          <p:grpSpPr>
            <a:xfrm>
              <a:off x="423426" y="856202"/>
              <a:ext cx="6194055" cy="315304"/>
              <a:chOff x="423426" y="4009089"/>
              <a:chExt cx="6194055" cy="315304"/>
            </a:xfrm>
          </p:grpSpPr>
          <p:sp>
            <p:nvSpPr>
              <p:cNvPr id="16" name="角丸四角形 15"/>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7" name="テキスト ボックス 16"/>
              <p:cNvSpPr txBox="1"/>
              <p:nvPr/>
            </p:nvSpPr>
            <p:spPr>
              <a:xfrm>
                <a:off x="761833" y="4047394"/>
                <a:ext cx="800219"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rPr>
                  <a:t>選考基準</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endParaRPr>
              </a:p>
            </p:txBody>
          </p:sp>
        </p:grpSp>
        <p:grpSp>
          <p:nvGrpSpPr>
            <p:cNvPr id="13" name="図形グループ 12"/>
            <p:cNvGrpSpPr/>
            <p:nvPr/>
          </p:nvGrpSpPr>
          <p:grpSpPr>
            <a:xfrm>
              <a:off x="422155" y="856202"/>
              <a:ext cx="296876" cy="333871"/>
              <a:chOff x="152885" y="4009089"/>
              <a:chExt cx="296876" cy="333871"/>
            </a:xfrm>
          </p:grpSpPr>
          <p:sp>
            <p:nvSpPr>
              <p:cNvPr id="14" name="角丸四角形 13"/>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5" name="テキスト ボックス 14"/>
              <p:cNvSpPr txBox="1"/>
              <p:nvPr/>
            </p:nvSpPr>
            <p:spPr>
              <a:xfrm>
                <a:off x="152885" y="4035183"/>
                <a:ext cx="296876" cy="30777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rPr>
                  <a:t>7</a:t>
                </a:r>
                <a:endParaRPr kumimoji="1" lang="ja-JP" altLang="en-US"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endParaRPr>
              </a:p>
            </p:txBody>
          </p:sp>
        </p:grpSp>
      </p:grpSp>
      <p:grpSp>
        <p:nvGrpSpPr>
          <p:cNvPr id="23" name="図形グループ 22"/>
          <p:cNvGrpSpPr/>
          <p:nvPr/>
        </p:nvGrpSpPr>
        <p:grpSpPr>
          <a:xfrm>
            <a:off x="332621" y="1561344"/>
            <a:ext cx="6297072" cy="6672981"/>
            <a:chOff x="445202" y="2447792"/>
            <a:chExt cx="6297072" cy="6672981"/>
          </a:xfrm>
        </p:grpSpPr>
        <p:sp>
          <p:nvSpPr>
            <p:cNvPr id="6" name="テキスト ボックス 5"/>
            <p:cNvSpPr txBox="1"/>
            <p:nvPr/>
          </p:nvSpPr>
          <p:spPr>
            <a:xfrm>
              <a:off x="445202" y="2447792"/>
              <a:ext cx="6297072" cy="6672981"/>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ja-JP" altLang="en-US" sz="1100" b="1" noProof="0" dirty="0">
                  <a:latin typeface="メイリオ" panose="020B0604030504040204" pitchFamily="50" charset="-128"/>
                  <a:ea typeface="メイリオ" panose="020B0604030504040204" pitchFamily="50" charset="-128"/>
                  <a:cs typeface="A-OTF 新ゴ Pro DB"/>
                </a:rPr>
                <a:t> （１）</a:t>
              </a:r>
              <a:r>
                <a:rPr kumimoji="1" lang="ja-JP" altLang="en-US"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応募動機と活動状況</a:t>
              </a:r>
              <a:endParaRPr kumimoji="1" lang="en-US" altLang="ja-JP"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endParaRPr>
            </a:p>
            <a:p>
              <a:pPr>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① </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応募内容に沿った活動が期待できる。</a:t>
              </a:r>
            </a:p>
            <a:p>
              <a:pPr marL="0" marR="0" lvl="0" indent="0" algn="l" defTabSz="457200" rtl="0" eaLnBrk="1" fontAlgn="auto" latinLnBrk="0" hangingPunct="1">
                <a:lnSpc>
                  <a:spcPct val="150000"/>
                </a:lnSpc>
                <a:spcBef>
                  <a:spcPts val="0"/>
                </a:spcBef>
                <a:spcAft>
                  <a:spcPts val="0"/>
                </a:spcAft>
                <a:buClrTx/>
                <a:buSzTx/>
                <a:buFontTx/>
                <a:buNone/>
                <a:tabLst/>
                <a:defRPr/>
              </a:pPr>
              <a:endParaRPr lang="en-US" altLang="ja-JP" sz="1100" dirty="0">
                <a:solidFill>
                  <a:srgbClr val="FF6600"/>
                </a:solidFill>
                <a:latin typeface="メイリオ" panose="020B0604030504040204" pitchFamily="50" charset="-128"/>
                <a:ea typeface="メイリオ" panose="020B0604030504040204" pitchFamily="50" charset="-128"/>
                <a:cs typeface="A-OTF 新ゴ Pro DB"/>
              </a:endParaRPr>
            </a:p>
            <a:p>
              <a:pPr marL="0" marR="0" lvl="0" indent="0" algn="l" defTabSz="457200" rtl="0" eaLnBrk="1" fontAlgn="auto" latinLnBrk="0" hangingPunct="1">
                <a:lnSpc>
                  <a:spcPct val="150000"/>
                </a:lnSpc>
                <a:spcBef>
                  <a:spcPts val="0"/>
                </a:spcBef>
                <a:spcAft>
                  <a:spcPts val="0"/>
                </a:spcAft>
                <a:buClrTx/>
                <a:buSzTx/>
                <a:buFontTx/>
                <a:buNone/>
                <a:tabLst/>
                <a:defRPr/>
              </a:pPr>
              <a:r>
                <a:rPr lang="ja-JP" altLang="en-US" sz="1100" b="1" dirty="0">
                  <a:latin typeface="メイリオ" panose="020B0604030504040204" pitchFamily="50" charset="-128"/>
                  <a:ea typeface="メイリオ" panose="020B0604030504040204" pitchFamily="50" charset="-128"/>
                  <a:cs typeface="A-OTF 新ゴ Pro DB"/>
                </a:rPr>
                <a:t> （２）</a:t>
              </a:r>
              <a:r>
                <a:rPr kumimoji="1" lang="ja-JP" altLang="en-US"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チャリティプログラムに対する意欲とコラボレーション企画の提案</a:t>
              </a:r>
              <a:endParaRPr kumimoji="1" lang="en-US" altLang="ja-JP"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endParaRP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①チャリティランナーの募集方法に具体性、意欲があり、申込枠数のランナーを集めること</a:t>
              </a:r>
              <a:endParaRPr lang="en-US" altLang="ja-JP" sz="1100" dirty="0">
                <a:latin typeface="メイリオ" panose="020B0604030504040204" pitchFamily="50" charset="-128"/>
                <a:ea typeface="メイリオ" panose="020B0604030504040204" pitchFamily="50" charset="-128"/>
                <a:cs typeface="ヒラギノ丸ゴ ProN W4"/>
              </a:endParaRP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が期待できる。</a:t>
              </a: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②チャリティランナーのファンドレイジング等にかかる支援内容に創意工夫があり、実行す</a:t>
              </a:r>
              <a:endParaRPr lang="en-US" altLang="ja-JP" sz="1100" dirty="0">
                <a:latin typeface="メイリオ" panose="020B0604030504040204" pitchFamily="50" charset="-128"/>
                <a:ea typeface="メイリオ" panose="020B0604030504040204" pitchFamily="50" charset="-128"/>
                <a:cs typeface="ヒラギノ丸ゴ ProN W4"/>
              </a:endParaRP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ることができる。</a:t>
              </a:r>
              <a:r>
                <a:rPr lang="en-US" altLang="ja-JP" sz="1100" dirty="0">
                  <a:latin typeface="メイリオ" panose="020B0604030504040204" pitchFamily="50" charset="-128"/>
                  <a:ea typeface="メイリオ" panose="020B0604030504040204" pitchFamily="50" charset="-128"/>
                  <a:cs typeface="ヒラギノ丸ゴ ProN W4"/>
                </a:rPr>
                <a:t> </a:t>
              </a: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③チャリティランナーとの交流の取り組みに創意工夫があり、実行することができる。</a:t>
              </a:r>
              <a:endParaRPr lang="en-US" altLang="ja-JP" sz="1100" dirty="0">
                <a:latin typeface="メイリオ" panose="020B0604030504040204" pitchFamily="50" charset="-128"/>
                <a:ea typeface="メイリオ" panose="020B0604030504040204" pitchFamily="50" charset="-128"/>
                <a:cs typeface="ヒラギノ丸ゴ ProN W4"/>
              </a:endParaRPr>
            </a:p>
            <a:p>
              <a:pPr lvl="0">
                <a:lnSpc>
                  <a:spcPct val="150000"/>
                </a:lnSpc>
                <a:defRPr/>
              </a:pPr>
              <a:endParaRPr lang="en-US" altLang="ja-JP"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50000"/>
                </a:lnSpc>
                <a:spcBef>
                  <a:spcPts val="0"/>
                </a:spcBef>
                <a:spcAft>
                  <a:spcPts val="0"/>
                </a:spcAft>
                <a:buClrTx/>
                <a:buSzTx/>
                <a:buFontTx/>
                <a:buNone/>
                <a:tabLst/>
                <a:defRPr/>
              </a:pPr>
              <a:r>
                <a:rPr lang="ja-JP" altLang="en-US" sz="1100" b="1" dirty="0">
                  <a:latin typeface="メイリオ" panose="020B0604030504040204" pitchFamily="50" charset="-128"/>
                  <a:ea typeface="メイリオ" panose="020B0604030504040204" pitchFamily="50" charset="-128"/>
                  <a:cs typeface="A-OTF 新ゴ Pro DB"/>
                </a:rPr>
                <a:t> （３）</a:t>
              </a:r>
              <a:r>
                <a:rPr kumimoji="1" lang="ja-JP" altLang="en-US"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告知や広報活動を積極的に行える団体かどうか</a:t>
              </a:r>
              <a:endParaRPr kumimoji="1" lang="en-US" altLang="ja-JP"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endParaRP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① 発信による波及効果が期待できる（ＳＮＳのフォロワー数等）。</a:t>
              </a:r>
              <a:endParaRPr lang="en-US" altLang="ja-JP" sz="1100" dirty="0">
                <a:latin typeface="メイリオ" panose="020B0604030504040204" pitchFamily="50" charset="-128"/>
                <a:ea typeface="メイリオ" panose="020B0604030504040204" pitchFamily="50" charset="-128"/>
                <a:cs typeface="ヒラギノ丸ゴ ProN W4"/>
              </a:endParaRP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② 発信頻度が高く、積極性が感じられる。</a:t>
              </a: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③ 寄附者へのお礼・活動報告に工夫がある。</a:t>
              </a:r>
              <a:endParaRPr lang="en-US" altLang="ja-JP" sz="1100" dirty="0">
                <a:latin typeface="メイリオ" panose="020B0604030504040204" pitchFamily="50" charset="-128"/>
                <a:ea typeface="メイリオ" panose="020B0604030504040204" pitchFamily="50" charset="-128"/>
                <a:cs typeface="ヒラギノ丸ゴ ProN W4"/>
              </a:endParaRP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④ 大阪マラソン</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のチャリティプログラムを理解し、広報活動を効果的に行うことができる。</a:t>
              </a:r>
              <a:endParaRPr lang="ja-JP" altLang="en-US" sz="1100" dirty="0">
                <a:latin typeface="メイリオ" panose="020B0604030504040204" pitchFamily="50" charset="-128"/>
                <a:ea typeface="メイリオ" panose="020B0604030504040204" pitchFamily="50" charset="-128"/>
                <a:cs typeface="ヒラギノ丸ゴ ProN W4"/>
              </a:endParaRPr>
            </a:p>
            <a:p>
              <a:pPr marL="0" marR="0" lvl="0" indent="0" algn="l" defTabSz="457200" rtl="0" eaLnBrk="1" fontAlgn="auto" latinLnBrk="0" hangingPunct="1">
                <a:lnSpc>
                  <a:spcPct val="15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FF6600"/>
                </a:solidFill>
                <a:effectLst/>
                <a:uLnTx/>
                <a:uFillTx/>
                <a:latin typeface="メイリオ" panose="020B0604030504040204" pitchFamily="50" charset="-128"/>
                <a:ea typeface="メイリオ" panose="020B0604030504040204" pitchFamily="50" charset="-128"/>
                <a:cs typeface="A-OTF 新ゴ Pro DB"/>
              </a:endParaRPr>
            </a:p>
            <a:p>
              <a:pPr marL="0" marR="0" lvl="0" indent="0" algn="l" defTabSz="457200" rtl="0" eaLnBrk="1" fontAlgn="auto" latinLnBrk="0" hangingPunct="1">
                <a:lnSpc>
                  <a:spcPct val="150000"/>
                </a:lnSpc>
                <a:spcBef>
                  <a:spcPts val="0"/>
                </a:spcBef>
                <a:spcAft>
                  <a:spcPts val="0"/>
                </a:spcAft>
                <a:buClrTx/>
                <a:buSzTx/>
                <a:buFontTx/>
                <a:buNone/>
                <a:tabLst/>
                <a:defRPr/>
              </a:pPr>
              <a:r>
                <a:rPr lang="ja-JP" altLang="en-US" sz="1100" b="1" dirty="0">
                  <a:latin typeface="メイリオ" panose="020B0604030504040204" pitchFamily="50" charset="-128"/>
                  <a:ea typeface="メイリオ" panose="020B0604030504040204" pitchFamily="50" charset="-128"/>
                  <a:cs typeface="A-OTF 新ゴ Pro DB"/>
                </a:rPr>
                <a:t> （４</a:t>
              </a:r>
              <a:r>
                <a:rPr kumimoji="1" lang="ja-JP" altLang="en-US"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）大阪マラソンへの参加を契機として、大阪の魅力発信や地域社会づくり、地域貢献に</a:t>
              </a:r>
              <a:endParaRPr kumimoji="1" lang="en-US" altLang="ja-JP"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rPr>
                <a:t>　　　 つながる取り組みを積極的に行</a:t>
              </a:r>
              <a:r>
                <a:rPr lang="ja-JP" altLang="en-US" sz="1100" b="1" dirty="0">
                  <a:latin typeface="メイリオ" panose="020B0604030504040204" pitchFamily="50" charset="-128"/>
                  <a:ea typeface="メイリオ" panose="020B0604030504040204" pitchFamily="50" charset="-128"/>
                  <a:cs typeface="A-OTF 新ゴ Pro DB"/>
                </a:rPr>
                <a:t>うことができるかどうか</a:t>
              </a:r>
              <a:endParaRPr kumimoji="1" lang="en-US" altLang="ja-JP" sz="11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DB"/>
              </a:endParaRPr>
            </a:p>
            <a:p>
              <a:pPr lvl="0">
                <a:lnSpc>
                  <a:spcPct val="150000"/>
                </a:lnSpc>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① 大阪の魅力や歴史、文化等の発信、地域社会づくりや地域貢献につながる取組みを、</a:t>
              </a:r>
              <a:endParaRPr lang="en-US" altLang="ja-JP" sz="1100" dirty="0">
                <a:solidFill>
                  <a:prstClr val="black"/>
                </a:solidFill>
                <a:latin typeface="メイリオ" panose="020B0604030504040204" pitchFamily="50" charset="-128"/>
                <a:ea typeface="メイリオ" panose="020B0604030504040204" pitchFamily="50" charset="-128"/>
                <a:cs typeface="ヒラギノ丸ゴ ProN W4"/>
              </a:endParaRPr>
            </a:p>
            <a:p>
              <a:pPr lvl="0">
                <a:lnSpc>
                  <a:spcPct val="150000"/>
                </a:lnSpc>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団体の活動やチャリティランナーの寄附募集等を通して実施することができる。</a:t>
              </a: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②団体の活動において、大阪の地域住民が団体の活動内容を知り、理解を深めることが</a:t>
              </a: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できる参加型のプログラムを実施することができる。</a:t>
              </a:r>
              <a:endParaRPr lang="en-US" altLang="ja-JP" sz="1100" dirty="0">
                <a:latin typeface="メイリオ" panose="020B0604030504040204" pitchFamily="50" charset="-128"/>
                <a:ea typeface="メイリオ" panose="020B0604030504040204" pitchFamily="50" charset="-128"/>
                <a:cs typeface="ヒラギノ丸ゴ ProN W4"/>
              </a:endParaRPr>
            </a:p>
            <a:p>
              <a:pPr lvl="0">
                <a:lnSpc>
                  <a:spcPct val="150000"/>
                </a:lnSpc>
                <a:defRPr/>
              </a:pPr>
              <a:r>
                <a:rPr lang="ja-JP" altLang="en-US" sz="1100" dirty="0">
                  <a:latin typeface="メイリオ" panose="020B0604030504040204" pitchFamily="50" charset="-128"/>
                  <a:ea typeface="メイリオ" panose="020B0604030504040204" pitchFamily="50" charset="-128"/>
                  <a:cs typeface="ヒラギノ丸ゴ ProN W4"/>
                </a:rPr>
                <a:t>　 　③団体として、行</a:t>
              </a: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政や地元企業、地域社会、住民との協働や協働につながる取組みを実施す　　</a:t>
              </a:r>
              <a:endParaRPr lang="en-US" altLang="ja-JP" sz="1100" dirty="0">
                <a:solidFill>
                  <a:prstClr val="black"/>
                </a:solidFill>
                <a:latin typeface="メイリオ" panose="020B0604030504040204" pitchFamily="50" charset="-128"/>
                <a:ea typeface="メイリオ" panose="020B0604030504040204" pitchFamily="50" charset="-128"/>
                <a:cs typeface="ヒラギノ丸ゴ ProN W4"/>
              </a:endParaRPr>
            </a:p>
            <a:p>
              <a:pPr lvl="0">
                <a:lnSpc>
                  <a:spcPct val="150000"/>
                </a:lnSpc>
                <a:defRPr/>
              </a:pPr>
              <a:r>
                <a:rPr lang="ja-JP" altLang="en-US" sz="1100" dirty="0">
                  <a:solidFill>
                    <a:prstClr val="black"/>
                  </a:solidFill>
                  <a:latin typeface="メイリオ" panose="020B0604030504040204" pitchFamily="50" charset="-128"/>
                  <a:ea typeface="メイリオ" panose="020B0604030504040204" pitchFamily="50" charset="-128"/>
                  <a:cs typeface="ヒラギノ丸ゴ ProN W4"/>
                </a:rPr>
                <a:t>　　　 ることができる。</a:t>
              </a:r>
              <a:endParaRPr lang="en-US" altLang="ja-JP" sz="1100" dirty="0">
                <a:solidFill>
                  <a:prstClr val="black"/>
                </a:solidFill>
                <a:latin typeface="メイリオ" panose="020B0604030504040204" pitchFamily="50" charset="-128"/>
                <a:ea typeface="メイリオ" panose="020B0604030504040204" pitchFamily="50" charset="-128"/>
                <a:cs typeface="ヒラギノ丸ゴ ProN W4"/>
              </a:endParaRPr>
            </a:p>
            <a:p>
              <a:pPr>
                <a:lnSpc>
                  <a:spcPct val="150000"/>
                </a:lnSpc>
                <a:defRPr/>
              </a:pPr>
              <a:r>
                <a:rPr kumimoji="1" lang="ja-JP" altLang="en-US" sz="11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（注）選考内容等への</a:t>
              </a:r>
              <a:r>
                <a:rPr kumimoji="1" lang="ja-JP"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質問や異議申し立てには応じません。</a:t>
              </a:r>
              <a:endParaRPr kumimoji="1" lang="ja-JP"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A-OTF 新ゴ Pro R"/>
              </a:endParaRPr>
            </a:p>
          </p:txBody>
        </p:sp>
        <p:sp>
          <p:nvSpPr>
            <p:cNvPr id="19" name="テキスト ボックス 18"/>
            <p:cNvSpPr txBox="1"/>
            <p:nvPr/>
          </p:nvSpPr>
          <p:spPr>
            <a:xfrm>
              <a:off x="445202" y="3744317"/>
              <a:ext cx="6227955" cy="325089"/>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p:txBody>
        </p:sp>
        <p:sp>
          <p:nvSpPr>
            <p:cNvPr id="20" name="テキスト ボックス 19"/>
            <p:cNvSpPr txBox="1"/>
            <p:nvPr/>
          </p:nvSpPr>
          <p:spPr>
            <a:xfrm>
              <a:off x="883246" y="5557219"/>
              <a:ext cx="5745017" cy="325089"/>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ヒラギノ丸ゴ ProN W4"/>
              </a:endParaRPr>
            </a:p>
          </p:txBody>
        </p:sp>
      </p:grpSp>
      <p:sp>
        <p:nvSpPr>
          <p:cNvPr id="33" name="正方形/長方形 32"/>
          <p:cNvSpPr/>
          <p:nvPr/>
        </p:nvSpPr>
        <p:spPr>
          <a:xfrm>
            <a:off x="512140" y="3839444"/>
            <a:ext cx="3429000" cy="369332"/>
          </a:xfrm>
          <a:prstGeom prst="rect">
            <a:avLst/>
          </a:prstGeom>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8" name="テキスト ボックス 27">
            <a:extLst>
              <a:ext uri="{FF2B5EF4-FFF2-40B4-BE49-F238E27FC236}">
                <a16:creationId xmlns:a16="http://schemas.microsoft.com/office/drawing/2014/main" id="{4A47ADBD-0A50-49E8-AC48-89C5E1AD7EBC}"/>
              </a:ext>
            </a:extLst>
          </p:cNvPr>
          <p:cNvSpPr txBox="1"/>
          <p:nvPr/>
        </p:nvSpPr>
        <p:spPr>
          <a:xfrm>
            <a:off x="444442" y="8548612"/>
            <a:ext cx="6124327" cy="498598"/>
          </a:xfrm>
          <a:prstGeom prst="rect">
            <a:avLst/>
          </a:prstGeom>
          <a:noFill/>
        </p:spPr>
        <p:txBody>
          <a:bodyPr wrap="square" rtlCol="0">
            <a:spAutoFit/>
          </a:bodyPr>
          <a:lstStyle>
            <a:defPPr>
              <a:defRPr lang="ja-JP"/>
            </a:defPPr>
            <a:lvl1pPr>
              <a:lnSpc>
                <a:spcPct val="120000"/>
              </a:lnSpc>
              <a:defRPr sz="1000">
                <a:ea typeface="A-OTF 新ゴ Pro R"/>
              </a:defRPr>
            </a:lvl1p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選考結果については、</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結果の如何に関わらず、</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令和</a:t>
            </a:r>
            <a:r>
              <a:rPr kumimoji="1" lang="en-US"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8</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年</a:t>
            </a:r>
            <a:r>
              <a:rPr lang="ja-JP" altLang="en-US" sz="1100" dirty="0">
                <a:latin typeface="メイリオ" panose="020B0604030504040204" pitchFamily="50" charset="-128"/>
                <a:ea typeface="メイリオ" panose="020B0604030504040204" pitchFamily="50" charset="-128"/>
              </a:rPr>
              <a:t>７月</a:t>
            </a:r>
            <a:r>
              <a:rPr kumimoji="1" lang="ja-JP"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に書面で</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通知</a:t>
            </a:r>
            <a:r>
              <a:rPr kumimoji="1" lang="ja-JP"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するとともに、決定団体名を</a:t>
            </a:r>
            <a:r>
              <a:rPr kumimoji="1" lang="ja-JP" altLang="en-US"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大阪マラソン公式</a:t>
            </a:r>
            <a:r>
              <a:rPr kumimoji="1" lang="ja-JP" altLang="ja-JP" sz="1100" b="0" i="0"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ホームページに</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掲載します。</a:t>
            </a:r>
          </a:p>
        </p:txBody>
      </p:sp>
      <p:grpSp>
        <p:nvGrpSpPr>
          <p:cNvPr id="34" name="図形グループ 10">
            <a:extLst>
              <a:ext uri="{FF2B5EF4-FFF2-40B4-BE49-F238E27FC236}">
                <a16:creationId xmlns:a16="http://schemas.microsoft.com/office/drawing/2014/main" id="{CD2C7BD0-4371-44E0-B93C-D0DDBE0883B4}"/>
              </a:ext>
            </a:extLst>
          </p:cNvPr>
          <p:cNvGrpSpPr/>
          <p:nvPr/>
        </p:nvGrpSpPr>
        <p:grpSpPr>
          <a:xfrm>
            <a:off x="331337" y="8197377"/>
            <a:ext cx="6195325" cy="333871"/>
            <a:chOff x="422156" y="856202"/>
            <a:chExt cx="6195325" cy="333871"/>
          </a:xfrm>
        </p:grpSpPr>
        <p:grpSp>
          <p:nvGrpSpPr>
            <p:cNvPr id="35" name="図形グループ 11">
              <a:extLst>
                <a:ext uri="{FF2B5EF4-FFF2-40B4-BE49-F238E27FC236}">
                  <a16:creationId xmlns:a16="http://schemas.microsoft.com/office/drawing/2014/main" id="{6F64E331-8648-4AD2-B761-123CE585A464}"/>
                </a:ext>
              </a:extLst>
            </p:cNvPr>
            <p:cNvGrpSpPr/>
            <p:nvPr/>
          </p:nvGrpSpPr>
          <p:grpSpPr>
            <a:xfrm>
              <a:off x="423426" y="856202"/>
              <a:ext cx="6194055" cy="315304"/>
              <a:chOff x="423426" y="4009089"/>
              <a:chExt cx="6194055" cy="315304"/>
            </a:xfrm>
          </p:grpSpPr>
          <p:sp>
            <p:nvSpPr>
              <p:cNvPr id="39" name="角丸四角形 15">
                <a:extLst>
                  <a:ext uri="{FF2B5EF4-FFF2-40B4-BE49-F238E27FC236}">
                    <a16:creationId xmlns:a16="http://schemas.microsoft.com/office/drawing/2014/main" id="{6D88AD59-5C5A-4225-B75A-903C2331C5E8}"/>
                  </a:ext>
                </a:extLst>
              </p:cNvPr>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40" name="テキスト ボックス 39">
                <a:extLst>
                  <a:ext uri="{FF2B5EF4-FFF2-40B4-BE49-F238E27FC236}">
                    <a16:creationId xmlns:a16="http://schemas.microsoft.com/office/drawing/2014/main" id="{6C3DC318-8B0D-4F9C-9FB0-0333E912B6B8}"/>
                  </a:ext>
                </a:extLst>
              </p:cNvPr>
              <p:cNvSpPr txBox="1"/>
              <p:nvPr/>
            </p:nvSpPr>
            <p:spPr>
              <a:xfrm>
                <a:off x="761833" y="4047394"/>
                <a:ext cx="800219"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rPr>
                  <a:t>選考結果</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A-OTF 新ゴ Pro DB"/>
                </a:endParaRPr>
              </a:p>
            </p:txBody>
          </p:sp>
        </p:grpSp>
        <p:grpSp>
          <p:nvGrpSpPr>
            <p:cNvPr id="36" name="図形グループ 12">
              <a:extLst>
                <a:ext uri="{FF2B5EF4-FFF2-40B4-BE49-F238E27FC236}">
                  <a16:creationId xmlns:a16="http://schemas.microsoft.com/office/drawing/2014/main" id="{6843DC26-2C29-455F-B118-452AF76B4377}"/>
                </a:ext>
              </a:extLst>
            </p:cNvPr>
            <p:cNvGrpSpPr/>
            <p:nvPr/>
          </p:nvGrpSpPr>
          <p:grpSpPr>
            <a:xfrm>
              <a:off x="422156" y="856202"/>
              <a:ext cx="296876" cy="333871"/>
              <a:chOff x="152886" y="4009089"/>
              <a:chExt cx="296876" cy="333871"/>
            </a:xfrm>
          </p:grpSpPr>
          <p:sp>
            <p:nvSpPr>
              <p:cNvPr id="37" name="角丸四角形 13">
                <a:extLst>
                  <a:ext uri="{FF2B5EF4-FFF2-40B4-BE49-F238E27FC236}">
                    <a16:creationId xmlns:a16="http://schemas.microsoft.com/office/drawing/2014/main" id="{33ABE2A0-EEF7-476A-B2E0-8E3448388707}"/>
                  </a:ext>
                </a:extLst>
              </p:cNvPr>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8" name="テキスト ボックス 37">
                <a:extLst>
                  <a:ext uri="{FF2B5EF4-FFF2-40B4-BE49-F238E27FC236}">
                    <a16:creationId xmlns:a16="http://schemas.microsoft.com/office/drawing/2014/main" id="{07047BFF-EE69-4690-B761-E6A165D0D83C}"/>
                  </a:ext>
                </a:extLst>
              </p:cNvPr>
              <p:cNvSpPr txBox="1"/>
              <p:nvPr/>
            </p:nvSpPr>
            <p:spPr>
              <a:xfrm>
                <a:off x="152886" y="4035183"/>
                <a:ext cx="296876" cy="30777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rPr>
                  <a:t>8</a:t>
                </a:r>
                <a:endParaRPr kumimoji="1" lang="ja-JP" altLang="en-US" sz="1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ヒラギノ角ゴ ProN W6"/>
                </a:endParaRPr>
              </a:p>
            </p:txBody>
          </p:sp>
        </p:grpSp>
      </p:grpSp>
    </p:spTree>
    <p:extLst>
      <p:ext uri="{BB962C8B-B14F-4D97-AF65-F5344CB8AC3E}">
        <p14:creationId xmlns:p14="http://schemas.microsoft.com/office/powerpoint/2010/main" val="1222823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図形グループ 8"/>
          <p:cNvGrpSpPr/>
          <p:nvPr/>
        </p:nvGrpSpPr>
        <p:grpSpPr>
          <a:xfrm>
            <a:off x="182626" y="9472601"/>
            <a:ext cx="6538832" cy="250600"/>
            <a:chOff x="170415" y="9530240"/>
            <a:chExt cx="6538832" cy="250600"/>
          </a:xfrm>
        </p:grpSpPr>
        <p:cxnSp>
          <p:nvCxnSpPr>
            <p:cNvPr id="10" name="直線コネクタ 9"/>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1" name="角丸四角形 10"/>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6452446" y="9534573"/>
              <a:ext cx="256801" cy="230832"/>
            </a:xfrm>
            <a:prstGeom prst="rect">
              <a:avLst/>
            </a:prstGeom>
            <a:noFill/>
          </p:spPr>
          <p:txBody>
            <a:bodyPr wrap="none" rtlCol="0">
              <a:spAutoFit/>
            </a:bodyPr>
            <a:lstStyle/>
            <a:p>
              <a:pPr algn="ctr"/>
              <a:r>
                <a:rPr kumimoji="1" lang="en-US" altLang="ja-JP" sz="900" dirty="0">
                  <a:solidFill>
                    <a:schemeClr val="bg1"/>
                  </a:solidFill>
                  <a:latin typeface="メイリオ" panose="020B0604030504040204" pitchFamily="50" charset="-128"/>
                  <a:ea typeface="メイリオ" panose="020B0604030504040204" pitchFamily="50" charset="-128"/>
                  <a:cs typeface="ヒラギノ角ゴ ProN W6"/>
                </a:rPr>
                <a:t>6</a:t>
              </a:r>
              <a:endParaRPr kumimoji="1" lang="ja-JP" altLang="en-US" sz="900" dirty="0">
                <a:solidFill>
                  <a:schemeClr val="bg1"/>
                </a:solidFill>
                <a:latin typeface="メイリオ" panose="020B0604030504040204" pitchFamily="50" charset="-128"/>
                <a:ea typeface="メイリオ" panose="020B0604030504040204" pitchFamily="50" charset="-128"/>
                <a:cs typeface="ヒラギノ角ゴ ProN W6"/>
              </a:endParaRPr>
            </a:p>
          </p:txBody>
        </p:sp>
      </p:grpSp>
      <p:sp>
        <p:nvSpPr>
          <p:cNvPr id="110" name="テキスト ボックス 109">
            <a:extLst>
              <a:ext uri="{FF2B5EF4-FFF2-40B4-BE49-F238E27FC236}">
                <a16:creationId xmlns:a16="http://schemas.microsoft.com/office/drawing/2014/main" id="{34F35BE0-01AB-4FA1-8FBC-21DD09747B53}"/>
              </a:ext>
            </a:extLst>
          </p:cNvPr>
          <p:cNvSpPr txBox="1"/>
          <p:nvPr/>
        </p:nvSpPr>
        <p:spPr>
          <a:xfrm>
            <a:off x="421004" y="1187169"/>
            <a:ext cx="6247972" cy="2115194"/>
          </a:xfrm>
          <a:prstGeom prst="rect">
            <a:avLst/>
          </a:prstGeom>
          <a:ln>
            <a:headEnd type="triangle" w="lg" len="lg"/>
            <a:tailEnd type="none"/>
          </a:ln>
          <a:effectLst/>
        </p:spPr>
        <p:txBody>
          <a:bodyPr wrap="square" rtlCol="0">
            <a:spAutoFit/>
          </a:bodyPr>
          <a:lstStyle/>
          <a:p>
            <a:pPr>
              <a:lnSpc>
                <a:spcPct val="120000"/>
              </a:lnSpc>
            </a:pPr>
            <a:r>
              <a:rPr lang="ja-JP" altLang="en-US" sz="1100" dirty="0">
                <a:latin typeface="メイリオ" panose="020B0604030504040204" pitchFamily="50" charset="-128"/>
                <a:ea typeface="メイリオ" panose="020B0604030504040204" pitchFamily="50" charset="-128"/>
                <a:cs typeface="ヒラギノ丸ゴ ProN W4"/>
              </a:rPr>
              <a:t> （１）チャリティパートナーからの申込に基づく、チャリティランナー枠の割当数については、　　　</a:t>
            </a: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100" dirty="0">
                <a:latin typeface="メイリオ" panose="020B0604030504040204" pitchFamily="50" charset="-128"/>
                <a:ea typeface="メイリオ" panose="020B0604030504040204" pitchFamily="50" charset="-128"/>
                <a:cs typeface="ヒラギノ丸ゴ ProN W4"/>
              </a:rPr>
              <a:t>　　　組織委員会において調整を行うことがあります。チャリティランナーの総枠数を踏まえ、</a:t>
            </a: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100" dirty="0">
                <a:latin typeface="メイリオ" panose="020B0604030504040204" pitchFamily="50" charset="-128"/>
                <a:ea typeface="メイリオ" panose="020B0604030504040204" pitchFamily="50" charset="-128"/>
                <a:cs typeface="ヒラギノ丸ゴ ProN W4"/>
              </a:rPr>
              <a:t>　　　上限数を設定させていただくことがありますので、予めご了承ください。</a:t>
            </a: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100" dirty="0">
                <a:latin typeface="メイリオ" panose="020B0604030504040204" pitchFamily="50" charset="-128"/>
                <a:ea typeface="メイリオ" panose="020B0604030504040204" pitchFamily="50" charset="-128"/>
                <a:cs typeface="ヒラギノ丸ゴ ProN W4"/>
              </a:rPr>
              <a:t> （２）</a:t>
            </a:r>
            <a:r>
              <a:rPr lang="ja-JP" altLang="ja-JP" sz="1100" dirty="0">
                <a:latin typeface="メイリオ" panose="020B0604030504040204" pitchFamily="50" charset="-128"/>
                <a:ea typeface="メイリオ" panose="020B0604030504040204" pitchFamily="50" charset="-128"/>
                <a:cs typeface="ヒラギノ丸ゴ ProN W4"/>
              </a:rPr>
              <a:t>チャリティランナー</a:t>
            </a:r>
            <a:r>
              <a:rPr lang="ja-JP" altLang="en-US" sz="1100" dirty="0">
                <a:latin typeface="メイリオ" panose="020B0604030504040204" pitchFamily="50" charset="-128"/>
                <a:ea typeface="メイリオ" panose="020B0604030504040204" pitchFamily="50" charset="-128"/>
                <a:cs typeface="ヒラギノ丸ゴ ProN W4"/>
              </a:rPr>
              <a:t>が</a:t>
            </a:r>
            <a:r>
              <a:rPr lang="ja-JP" altLang="ja-JP" sz="1100" dirty="0">
                <a:latin typeface="メイリオ" panose="020B0604030504040204" pitchFamily="50" charset="-128"/>
                <a:ea typeface="メイリオ" panose="020B0604030504040204" pitchFamily="50" charset="-128"/>
                <a:cs typeface="ヒラギノ丸ゴ ProN W4"/>
              </a:rPr>
              <a:t>集めた</a:t>
            </a:r>
            <a:r>
              <a:rPr lang="ja-JP" altLang="en-US" sz="1100" dirty="0">
                <a:latin typeface="メイリオ" panose="020B0604030504040204" pitchFamily="50" charset="-128"/>
                <a:ea typeface="メイリオ" panose="020B0604030504040204" pitchFamily="50" charset="-128"/>
                <a:cs typeface="ヒラギノ丸ゴ ProN W4"/>
              </a:rPr>
              <a:t>寄附</a:t>
            </a:r>
            <a:r>
              <a:rPr lang="ja-JP" altLang="ja-JP" sz="1100" dirty="0">
                <a:latin typeface="メイリオ" panose="020B0604030504040204" pitchFamily="50" charset="-128"/>
                <a:ea typeface="メイリオ" panose="020B0604030504040204" pitchFamily="50" charset="-128"/>
                <a:cs typeface="ヒラギノ丸ゴ ProN W4"/>
              </a:rPr>
              <a:t>金は</a:t>
            </a:r>
            <a:r>
              <a:rPr lang="ja-JP" altLang="en-US" sz="1100" dirty="0">
                <a:latin typeface="メイリオ" panose="020B0604030504040204" pitchFamily="50" charset="-128"/>
                <a:ea typeface="メイリオ" panose="020B0604030504040204" pitchFamily="50" charset="-128"/>
                <a:cs typeface="ヒラギノ丸ゴ ProN W4"/>
              </a:rPr>
              <a:t>、ファンドレイジングサイトの手数料、振込手数料　</a:t>
            </a: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100" dirty="0">
                <a:latin typeface="メイリオ" panose="020B0604030504040204" pitchFamily="50" charset="-128"/>
                <a:ea typeface="メイリオ" panose="020B0604030504040204" pitchFamily="50" charset="-128"/>
                <a:cs typeface="ヒラギノ丸ゴ ProN W4"/>
              </a:rPr>
              <a:t>　　　等を差し引いた上で、チャリティランナーが支援するチャリティパートナー</a:t>
            </a:r>
            <a:r>
              <a:rPr lang="ja-JP" altLang="ja-JP" sz="1100" dirty="0">
                <a:latin typeface="メイリオ" panose="020B0604030504040204" pitchFamily="50" charset="-128"/>
                <a:ea typeface="メイリオ" panose="020B0604030504040204" pitchFamily="50" charset="-128"/>
                <a:cs typeface="ヒラギノ丸ゴ ProN W4"/>
              </a:rPr>
              <a:t>に振り込ま</a:t>
            </a:r>
            <a:r>
              <a:rPr lang="ja-JP" altLang="en-US" sz="1100" dirty="0">
                <a:latin typeface="メイリオ" panose="020B0604030504040204" pitchFamily="50" charset="-128"/>
                <a:ea typeface="メイリオ" panose="020B0604030504040204" pitchFamily="50" charset="-128"/>
                <a:cs typeface="ヒラギノ丸ゴ ProN W4"/>
              </a:rPr>
              <a:t>れ</a:t>
            </a: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100" dirty="0">
                <a:latin typeface="メイリオ" panose="020B0604030504040204" pitchFamily="50" charset="-128"/>
                <a:ea typeface="メイリオ" panose="020B0604030504040204" pitchFamily="50" charset="-128"/>
                <a:cs typeface="ヒラギノ丸ゴ ProN W4"/>
              </a:rPr>
              <a:t>　　　ます</a:t>
            </a:r>
            <a:r>
              <a:rPr lang="ja-JP" altLang="ja-JP" sz="1100" dirty="0">
                <a:latin typeface="メイリオ" panose="020B0604030504040204" pitchFamily="50" charset="-128"/>
                <a:ea typeface="メイリオ" panose="020B0604030504040204" pitchFamily="50" charset="-128"/>
                <a:cs typeface="ヒラギノ丸ゴ ProN W4"/>
              </a:rPr>
              <a:t>。</a:t>
            </a: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100" dirty="0">
                <a:latin typeface="メイリオ" panose="020B0604030504040204" pitchFamily="50" charset="-128"/>
                <a:ea typeface="メイリオ" panose="020B0604030504040204" pitchFamily="50" charset="-128"/>
                <a:cs typeface="ヒラギノ丸ゴ ProN W4"/>
              </a:rPr>
              <a:t>　注）税控除の対象となる団体においては、寄附者より領収書の発行を求められた場合は、ご対　</a:t>
            </a:r>
            <a:endParaRPr lang="en-US" altLang="ja-JP" sz="11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100" dirty="0">
                <a:latin typeface="メイリオ" panose="020B0604030504040204" pitchFamily="50" charset="-128"/>
                <a:ea typeface="メイリオ" panose="020B0604030504040204" pitchFamily="50" charset="-128"/>
                <a:cs typeface="ヒラギノ丸ゴ ProN W4"/>
              </a:rPr>
              <a:t>　　応いただきますようお願いします。</a:t>
            </a:r>
            <a:endParaRPr lang="ja-JP" altLang="ja-JP" sz="1100" dirty="0">
              <a:latin typeface="メイリオ" panose="020B0604030504040204" pitchFamily="50" charset="-128"/>
              <a:ea typeface="メイリオ" panose="020B0604030504040204" pitchFamily="50" charset="-128"/>
              <a:cs typeface="ヒラギノ丸ゴ ProN W4"/>
            </a:endParaRPr>
          </a:p>
        </p:txBody>
      </p:sp>
      <p:sp>
        <p:nvSpPr>
          <p:cNvPr id="129" name="テキスト ボックス 128">
            <a:extLst>
              <a:ext uri="{FF2B5EF4-FFF2-40B4-BE49-F238E27FC236}">
                <a16:creationId xmlns:a16="http://schemas.microsoft.com/office/drawing/2014/main" id="{9A60A241-280E-48B6-8857-C335F139718A}"/>
              </a:ext>
            </a:extLst>
          </p:cNvPr>
          <p:cNvSpPr txBox="1"/>
          <p:nvPr/>
        </p:nvSpPr>
        <p:spPr>
          <a:xfrm>
            <a:off x="335020" y="4800194"/>
            <a:ext cx="6243507" cy="1931298"/>
          </a:xfrm>
          <a:prstGeom prst="rect">
            <a:avLst/>
          </a:prstGeom>
          <a:noFill/>
        </p:spPr>
        <p:txBody>
          <a:bodyPr wrap="square" rtlCol="0">
            <a:spAutoFit/>
          </a:bodyPr>
          <a:lstStyle/>
          <a:p>
            <a:pPr>
              <a:lnSpc>
                <a:spcPct val="120000"/>
              </a:lnSpc>
            </a:pPr>
            <a:r>
              <a:rPr lang="ja-JP" altLang="en-US" sz="1000" dirty="0">
                <a:latin typeface="メイリオ" panose="020B0604030504040204" pitchFamily="50" charset="-128"/>
                <a:ea typeface="メイリオ" panose="020B0604030504040204" pitchFamily="50" charset="-128"/>
                <a:cs typeface="ヒラギノ丸ゴ ProN W4"/>
              </a:rPr>
              <a:t>（１）</a:t>
            </a:r>
            <a:r>
              <a:rPr lang="ja-JP" altLang="ja-JP" sz="1000" dirty="0">
                <a:latin typeface="メイリオ" panose="020B0604030504040204" pitchFamily="50" charset="-128"/>
                <a:ea typeface="メイリオ" panose="020B0604030504040204" pitchFamily="50" charset="-128"/>
                <a:cs typeface="ヒラギノ丸ゴ ProN W4"/>
              </a:rPr>
              <a:t>チャリティランナーは</a:t>
            </a:r>
            <a:r>
              <a:rPr lang="ja-JP" altLang="en-US" sz="1000" dirty="0">
                <a:latin typeface="メイリオ" panose="020B0604030504040204" pitchFamily="50" charset="-128"/>
                <a:ea typeface="メイリオ" panose="020B0604030504040204" pitchFamily="50" charset="-128"/>
                <a:cs typeface="ヒラギノ丸ゴ ProN W4"/>
              </a:rPr>
              <a:t>、エントリー時にチャリティパートナー</a:t>
            </a:r>
            <a:r>
              <a:rPr lang="ja-JP" altLang="ja-JP" sz="1000" dirty="0">
                <a:latin typeface="メイリオ" panose="020B0604030504040204" pitchFamily="50" charset="-128"/>
                <a:ea typeface="メイリオ" panose="020B0604030504040204" pitchFamily="50" charset="-128"/>
                <a:cs typeface="ヒラギノ丸ゴ ProN W4"/>
              </a:rPr>
              <a:t>を</a:t>
            </a:r>
            <a:r>
              <a:rPr lang="ja-JP" altLang="en-US" sz="1000" dirty="0">
                <a:latin typeface="メイリオ" panose="020B0604030504040204" pitchFamily="50" charset="-128"/>
                <a:ea typeface="メイリオ" panose="020B0604030504040204" pitchFamily="50" charset="-128"/>
                <a:cs typeface="ヒラギノ丸ゴ ProN W4"/>
              </a:rPr>
              <a:t>指定し、寄附金の</a:t>
            </a:r>
            <a:r>
              <a:rPr lang="ja-JP" altLang="en-US" sz="1000" dirty="0">
                <a:latin typeface="メイリオ" panose="020B0604030504040204" pitchFamily="50" charset="-128"/>
                <a:ea typeface="メイリオ" panose="020B0604030504040204" pitchFamily="50" charset="-128"/>
              </a:rPr>
              <a:t>目標金額（</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endParaRPr>
          </a:p>
          <a:p>
            <a:pPr>
              <a:lnSpc>
                <a:spcPct val="120000"/>
              </a:lnSpc>
            </a:pPr>
            <a:r>
              <a:rPr lang="ja-JP" altLang="en-US" sz="1000" dirty="0">
                <a:latin typeface="メイリオ" panose="020B0604030504040204" pitchFamily="50" charset="-128"/>
                <a:ea typeface="メイリオ" panose="020B0604030504040204" pitchFamily="50" charset="-128"/>
              </a:rPr>
              <a:t>　　　を設定し、</a:t>
            </a:r>
            <a:r>
              <a:rPr lang="ja-JP" altLang="en-US" sz="1000" dirty="0">
                <a:latin typeface="メイリオ" panose="020B0604030504040204" pitchFamily="50" charset="-128"/>
                <a:ea typeface="メイリオ" panose="020B0604030504040204" pitchFamily="50" charset="-128"/>
                <a:cs typeface="ヒラギノ丸ゴ ProN W4"/>
              </a:rPr>
              <a:t>チャリティパートナーのサポートも受けながら、期日まで</a:t>
            </a:r>
            <a:r>
              <a:rPr lang="ja-JP" altLang="ja-JP" sz="1000" dirty="0">
                <a:latin typeface="メイリオ" panose="020B0604030504040204" pitchFamily="50" charset="-128"/>
                <a:ea typeface="メイリオ" panose="020B0604030504040204" pitchFamily="50" charset="-128"/>
                <a:cs typeface="ヒラギノ丸ゴ ProN W4"/>
              </a:rPr>
              <a:t>に目標額</a:t>
            </a:r>
            <a:r>
              <a:rPr lang="ja-JP" altLang="en-US" sz="1000" dirty="0">
                <a:latin typeface="メイリオ" panose="020B0604030504040204" pitchFamily="50" charset="-128"/>
                <a:ea typeface="メイリオ" panose="020B0604030504040204" pitchFamily="50" charset="-128"/>
                <a:cs typeface="ヒラギノ丸ゴ ProN W4"/>
              </a:rPr>
              <a:t>の</a:t>
            </a:r>
            <a:r>
              <a:rPr lang="ja-JP" altLang="ja-JP" sz="1000" dirty="0">
                <a:latin typeface="メイリオ" panose="020B0604030504040204" pitchFamily="50" charset="-128"/>
                <a:ea typeface="メイリオ" panose="020B0604030504040204" pitchFamily="50" charset="-128"/>
                <a:cs typeface="ヒラギノ丸ゴ ProN W4"/>
              </a:rPr>
              <a:t>達成を</a:t>
            </a:r>
            <a:r>
              <a:rPr lang="ja-JP" altLang="en-US" sz="1000" dirty="0">
                <a:latin typeface="メイリオ" panose="020B0604030504040204" pitchFamily="50" charset="-128"/>
                <a:ea typeface="メイリオ" panose="020B0604030504040204" pitchFamily="50" charset="-128"/>
                <a:cs typeface="ヒラギノ丸ゴ ProN W4"/>
              </a:rPr>
              <a:t>目指し　</a:t>
            </a:r>
            <a:endParaRPr lang="en-US" altLang="ja-JP" sz="10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000" dirty="0">
                <a:latin typeface="メイリオ" panose="020B0604030504040204" pitchFamily="50" charset="-128"/>
                <a:ea typeface="メイリオ" panose="020B0604030504040204" pitchFamily="50" charset="-128"/>
                <a:cs typeface="ヒラギノ丸ゴ ProN W4"/>
              </a:rPr>
              <a:t>　　　</a:t>
            </a:r>
            <a:r>
              <a:rPr lang="ja-JP" altLang="ja-JP" sz="1000" dirty="0">
                <a:latin typeface="メイリオ" panose="020B0604030504040204" pitchFamily="50" charset="-128"/>
                <a:ea typeface="メイリオ" panose="020B0604030504040204" pitchFamily="50" charset="-128"/>
                <a:cs typeface="ヒラギノ丸ゴ ProN W4"/>
              </a:rPr>
              <a:t>て</a:t>
            </a:r>
            <a:r>
              <a:rPr lang="ja-JP" altLang="en-US" sz="1000" dirty="0">
                <a:latin typeface="メイリオ" panose="020B0604030504040204" pitchFamily="50" charset="-128"/>
                <a:ea typeface="メイリオ" panose="020B0604030504040204" pitchFamily="50" charset="-128"/>
                <a:cs typeface="ヒラギノ丸ゴ ProN W4"/>
              </a:rPr>
              <a:t>寄附</a:t>
            </a:r>
            <a:r>
              <a:rPr lang="ja-JP" altLang="ja-JP" sz="1000" dirty="0">
                <a:latin typeface="メイリオ" panose="020B0604030504040204" pitchFamily="50" charset="-128"/>
                <a:ea typeface="メイリオ" panose="020B0604030504040204" pitchFamily="50" charset="-128"/>
                <a:cs typeface="ヒラギノ丸ゴ ProN W4"/>
              </a:rPr>
              <a:t>金を募ります。</a:t>
            </a:r>
            <a:r>
              <a:rPr lang="ja-JP" altLang="en-US" sz="1000" dirty="0">
                <a:latin typeface="メイリオ" panose="020B0604030504040204" pitchFamily="50" charset="-128"/>
                <a:ea typeface="メイリオ" panose="020B0604030504040204" pitchFamily="50" charset="-128"/>
                <a:cs typeface="ヒラギノ丸ゴ ProN W4"/>
              </a:rPr>
              <a:t>国外の方については、エントリー時に参加料と寄附金額をまとめて入金</a:t>
            </a:r>
            <a:endParaRPr lang="en-US" altLang="ja-JP" sz="10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000" dirty="0">
                <a:latin typeface="メイリオ" panose="020B0604030504040204" pitchFamily="50" charset="-128"/>
                <a:ea typeface="メイリオ" panose="020B0604030504040204" pitchFamily="50" charset="-128"/>
                <a:cs typeface="ヒラギノ丸ゴ ProN W4"/>
              </a:rPr>
              <a:t>　　　いただきます。 </a:t>
            </a:r>
            <a:endParaRPr lang="en-US" altLang="ja-JP" sz="10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000" dirty="0">
                <a:latin typeface="メイリオ" panose="020B0604030504040204" pitchFamily="50" charset="-128"/>
                <a:ea typeface="メイリオ" panose="020B0604030504040204" pitchFamily="50" charset="-128"/>
                <a:cs typeface="ヒラギノ丸ゴ ProN W4"/>
              </a:rPr>
              <a:t>　　　</a:t>
            </a:r>
            <a:r>
              <a:rPr lang="en-US" altLang="ja-JP" sz="1000" dirty="0">
                <a:latin typeface="メイリオ" panose="020B0604030504040204" pitchFamily="50" charset="-128"/>
                <a:ea typeface="メイリオ" panose="020B0604030504040204" pitchFamily="50" charset="-128"/>
                <a:cs typeface="ヒラギノ丸ゴ ProN W4"/>
              </a:rPr>
              <a:t>※ </a:t>
            </a:r>
            <a:r>
              <a:rPr lang="ja-JP" altLang="en-US" sz="1000" dirty="0">
                <a:latin typeface="メイリオ" panose="020B0604030504040204" pitchFamily="50" charset="-128"/>
                <a:ea typeface="メイリオ" panose="020B0604030504040204" pitchFamily="50" charset="-128"/>
                <a:cs typeface="ヒラギノ丸ゴ ProN W4"/>
              </a:rPr>
              <a:t>目標金額：最低７万円以上。エントリー</a:t>
            </a:r>
            <a:r>
              <a:rPr lang="ja-JP" altLang="en-US" sz="1000" dirty="0">
                <a:latin typeface="メイリオ" panose="020B0604030504040204" pitchFamily="50" charset="-128"/>
                <a:ea typeface="メイリオ" panose="020B0604030504040204" pitchFamily="50" charset="-128"/>
              </a:rPr>
              <a:t>時にチャリティランナーご自身からも１</a:t>
            </a:r>
            <a:r>
              <a:rPr lang="en-US" altLang="ja-JP" sz="1000" dirty="0">
                <a:latin typeface="メイリオ" panose="020B0604030504040204" pitchFamily="50" charset="-128"/>
                <a:ea typeface="メイリオ" panose="020B0604030504040204" pitchFamily="50" charset="-128"/>
              </a:rPr>
              <a:t>,000</a:t>
            </a:r>
            <a:r>
              <a:rPr lang="ja-JP" altLang="en-US" sz="1000" dirty="0">
                <a:latin typeface="メイリオ" panose="020B0604030504040204" pitchFamily="50" charset="-128"/>
                <a:ea typeface="メイリオ" panose="020B0604030504040204" pitchFamily="50" charset="-128"/>
              </a:rPr>
              <a:t>円以上の寄</a:t>
            </a:r>
            <a:endParaRPr lang="en-US" altLang="ja-JP" sz="1000" dirty="0">
              <a:latin typeface="メイリオ" panose="020B0604030504040204" pitchFamily="50" charset="-128"/>
              <a:ea typeface="メイリオ" panose="020B0604030504040204" pitchFamily="50" charset="-128"/>
            </a:endParaRPr>
          </a:p>
          <a:p>
            <a:pPr>
              <a:lnSpc>
                <a:spcPct val="120000"/>
              </a:lnSpc>
            </a:pPr>
            <a:r>
              <a:rPr lang="ja-JP" altLang="en-US" sz="1000" dirty="0">
                <a:latin typeface="メイリオ" panose="020B0604030504040204" pitchFamily="50" charset="-128"/>
                <a:ea typeface="メイリオ" panose="020B0604030504040204" pitchFamily="50" charset="-128"/>
              </a:rPr>
              <a:t>　　　　附をいただきます。</a:t>
            </a:r>
            <a:endParaRPr lang="en-US" altLang="ja-JP" sz="1000" dirty="0">
              <a:latin typeface="メイリオ" panose="020B0604030504040204" pitchFamily="50" charset="-128"/>
              <a:ea typeface="メイリオ" panose="020B0604030504040204" pitchFamily="50" charset="-128"/>
            </a:endParaRPr>
          </a:p>
          <a:p>
            <a:pPr>
              <a:lnSpc>
                <a:spcPct val="120000"/>
              </a:lnSpc>
            </a:pPr>
            <a:endParaRPr lang="en-US" altLang="ja-JP" sz="1000" dirty="0">
              <a:latin typeface="メイリオ" panose="020B0604030504040204" pitchFamily="50" charset="-128"/>
              <a:ea typeface="メイリオ" panose="020B0604030504040204" pitchFamily="50" charset="-128"/>
            </a:endParaRPr>
          </a:p>
          <a:p>
            <a:pPr>
              <a:lnSpc>
                <a:spcPct val="120000"/>
              </a:lnSpc>
            </a:pPr>
            <a:r>
              <a:rPr lang="ja-JP" altLang="en-US" sz="1000" dirty="0">
                <a:latin typeface="メイリオ" panose="020B0604030504040204" pitchFamily="50" charset="-128"/>
                <a:ea typeface="メイリオ" panose="020B0604030504040204" pitchFamily="50" charset="-128"/>
                <a:cs typeface="ヒラギノ丸ゴ ProN W4"/>
              </a:rPr>
              <a:t>（２）</a:t>
            </a:r>
            <a:r>
              <a:rPr lang="ja-JP" altLang="en-US" sz="1000" b="1" u="sng" dirty="0">
                <a:latin typeface="メイリオ" panose="020B0604030504040204" pitchFamily="50" charset="-128"/>
                <a:ea typeface="メイリオ" panose="020B0604030504040204" pitchFamily="50" charset="-128"/>
                <a:cs typeface="ヒラギノ丸ゴ ProN W4"/>
              </a:rPr>
              <a:t>寄附金が７万円以上になると</a:t>
            </a:r>
            <a:r>
              <a:rPr lang="ja-JP" altLang="ja-JP" sz="1000" b="1" u="sng" dirty="0">
                <a:latin typeface="メイリオ" panose="020B0604030504040204" pitchFamily="50" charset="-128"/>
                <a:ea typeface="メイリオ" panose="020B0604030504040204" pitchFamily="50" charset="-128"/>
                <a:cs typeface="ヒラギノ丸ゴ ProN W4"/>
              </a:rPr>
              <a:t>、チャリティランナーは大阪マラソンに出場</a:t>
            </a:r>
            <a:r>
              <a:rPr lang="ja-JP" altLang="en-US" sz="1000" b="1" dirty="0">
                <a:latin typeface="メイリオ" panose="020B0604030504040204" pitchFamily="50" charset="-128"/>
                <a:ea typeface="メイリオ" panose="020B0604030504040204" pitchFamily="50" charset="-128"/>
                <a:cs typeface="ヒラギノ丸ゴ ProN W4"/>
              </a:rPr>
              <a:t>（</a:t>
            </a:r>
            <a:r>
              <a:rPr lang="en-US" altLang="ja-JP" sz="1000" b="1" u="sng" dirty="0">
                <a:latin typeface="メイリオ" panose="020B0604030504040204" pitchFamily="50" charset="-128"/>
                <a:ea typeface="メイリオ" panose="020B0604030504040204" pitchFamily="50" charset="-128"/>
                <a:cs typeface="ヒラギノ丸ゴ ProN W4"/>
              </a:rPr>
              <a:t>※</a:t>
            </a:r>
            <a:r>
              <a:rPr lang="ja-JP" altLang="en-US" sz="1000" b="1" u="sng" dirty="0">
                <a:latin typeface="メイリオ" panose="020B0604030504040204" pitchFamily="50" charset="-128"/>
                <a:ea typeface="メイリオ" panose="020B0604030504040204" pitchFamily="50" charset="-128"/>
                <a:cs typeface="ヒラギノ丸ゴ ProN W4"/>
              </a:rPr>
              <a:t>別途参加料が必要で</a:t>
            </a:r>
            <a:endParaRPr lang="en-US" altLang="ja-JP" sz="1000" b="1" u="sng"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000" b="1" dirty="0">
                <a:latin typeface="メイリオ" panose="020B0604030504040204" pitchFamily="50" charset="-128"/>
                <a:ea typeface="メイリオ" panose="020B0604030504040204" pitchFamily="50" charset="-128"/>
                <a:cs typeface="ヒラギノ丸ゴ ProN W4"/>
              </a:rPr>
              <a:t>　　　</a:t>
            </a:r>
            <a:r>
              <a:rPr lang="ja-JP" altLang="en-US" sz="1000" b="1" u="sng" dirty="0">
                <a:latin typeface="メイリオ" panose="020B0604030504040204" pitchFamily="50" charset="-128"/>
                <a:ea typeface="メイリオ" panose="020B0604030504040204" pitchFamily="50" charset="-128"/>
                <a:cs typeface="ヒラギノ丸ゴ ProN W4"/>
              </a:rPr>
              <a:t>す。</a:t>
            </a:r>
            <a:r>
              <a:rPr lang="ja-JP" altLang="en-US" sz="1000" b="1" dirty="0">
                <a:latin typeface="メイリオ" panose="020B0604030504040204" pitchFamily="50" charset="-128"/>
                <a:ea typeface="メイリオ" panose="020B0604030504040204" pitchFamily="50" charset="-128"/>
                <a:cs typeface="ヒラギノ丸ゴ ProN W4"/>
              </a:rPr>
              <a:t>）</a:t>
            </a:r>
            <a:r>
              <a:rPr lang="ja-JP" altLang="en-US" sz="1000" dirty="0">
                <a:latin typeface="メイリオ" panose="020B0604030504040204" pitchFamily="50" charset="-128"/>
                <a:ea typeface="メイリオ" panose="020B0604030504040204" pitchFamily="50" charset="-128"/>
                <a:cs typeface="ヒラギノ丸ゴ ProN W4"/>
              </a:rPr>
              <a:t>できます。なお、７万円を</a:t>
            </a:r>
            <a:r>
              <a:rPr lang="ja-JP" altLang="ja-JP" sz="1000" dirty="0">
                <a:latin typeface="メイリオ" panose="020B0604030504040204" pitchFamily="50" charset="-128"/>
                <a:ea typeface="メイリオ" panose="020B0604030504040204" pitchFamily="50" charset="-128"/>
              </a:rPr>
              <a:t>集めることができなかった場合でも、</a:t>
            </a:r>
            <a:r>
              <a:rPr lang="ja-JP" altLang="en-US" sz="1000" dirty="0">
                <a:latin typeface="メイリオ" panose="020B0604030504040204" pitchFamily="50" charset="-128"/>
                <a:ea typeface="メイリオ" panose="020B0604030504040204" pitchFamily="50" charset="-128"/>
              </a:rPr>
              <a:t>不足</a:t>
            </a:r>
            <a:r>
              <a:rPr lang="ja-JP" altLang="ja-JP" sz="1000" dirty="0">
                <a:latin typeface="メイリオ" panose="020B0604030504040204" pitchFamily="50" charset="-128"/>
                <a:ea typeface="メイリオ" panose="020B0604030504040204" pitchFamily="50" charset="-128"/>
              </a:rPr>
              <a:t>分をチャリティラ</a:t>
            </a:r>
            <a:r>
              <a:rPr lang="ja-JP" altLang="en-US" sz="1000" dirty="0">
                <a:latin typeface="メイリオ" panose="020B0604030504040204" pitchFamily="50" charset="-128"/>
                <a:ea typeface="メイリオ" panose="020B0604030504040204" pitchFamily="50" charset="-128"/>
              </a:rPr>
              <a:t>ン</a:t>
            </a:r>
            <a:endParaRPr lang="en-US" altLang="ja-JP" sz="1000" dirty="0">
              <a:latin typeface="メイリオ" panose="020B0604030504040204" pitchFamily="50" charset="-128"/>
              <a:ea typeface="メイリオ" panose="020B0604030504040204" pitchFamily="50" charset="-128"/>
            </a:endParaRPr>
          </a:p>
          <a:p>
            <a:pPr>
              <a:lnSpc>
                <a:spcPct val="120000"/>
              </a:lnSpc>
            </a:pPr>
            <a:r>
              <a:rPr lang="ja-JP" altLang="en-US" sz="10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ナーご本人</a:t>
            </a:r>
            <a:r>
              <a:rPr lang="ja-JP" altLang="en-US" sz="1000" dirty="0">
                <a:latin typeface="メイリオ" panose="020B0604030504040204" pitchFamily="50" charset="-128"/>
                <a:ea typeface="メイリオ" panose="020B0604030504040204" pitchFamily="50" charset="-128"/>
              </a:rPr>
              <a:t>が</a:t>
            </a:r>
            <a:r>
              <a:rPr lang="ja-JP" altLang="ja-JP" sz="1000" dirty="0">
                <a:latin typeface="メイリオ" panose="020B0604030504040204" pitchFamily="50" charset="-128"/>
                <a:ea typeface="メイリオ" panose="020B0604030504040204" pitchFamily="50" charset="-128"/>
              </a:rPr>
              <a:t>負担</a:t>
            </a:r>
            <a:r>
              <a:rPr lang="ja-JP" altLang="en-US" sz="1000" dirty="0">
                <a:latin typeface="メイリオ" panose="020B0604030504040204" pitchFamily="50" charset="-128"/>
                <a:ea typeface="メイリオ" panose="020B0604030504040204" pitchFamily="50" charset="-128"/>
              </a:rPr>
              <a:t>することにより</a:t>
            </a:r>
            <a:r>
              <a:rPr lang="ja-JP" altLang="ja-JP" sz="1000" dirty="0">
                <a:latin typeface="メイリオ" panose="020B0604030504040204" pitchFamily="50" charset="-128"/>
                <a:ea typeface="メイリオ" panose="020B0604030504040204" pitchFamily="50" charset="-128"/>
              </a:rPr>
              <a:t>、出場</a:t>
            </a:r>
            <a:r>
              <a:rPr lang="ja-JP" altLang="en-US" sz="1000" dirty="0">
                <a:latin typeface="メイリオ" panose="020B0604030504040204" pitchFamily="50" charset="-128"/>
                <a:ea typeface="メイリオ" panose="020B0604030504040204" pitchFamily="50" charset="-128"/>
              </a:rPr>
              <a:t>いただけます</a:t>
            </a:r>
            <a:r>
              <a:rPr lang="ja-JP" altLang="ja-JP" sz="1000" dirty="0">
                <a:latin typeface="メイリオ" panose="020B0604030504040204" pitchFamily="50" charset="-128"/>
                <a:ea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cs typeface="ヒラギノ丸ゴ ProN W4"/>
            </a:endParaRPr>
          </a:p>
        </p:txBody>
      </p:sp>
      <p:grpSp>
        <p:nvGrpSpPr>
          <p:cNvPr id="131" name="図形グループ 24">
            <a:extLst>
              <a:ext uri="{FF2B5EF4-FFF2-40B4-BE49-F238E27FC236}">
                <a16:creationId xmlns:a16="http://schemas.microsoft.com/office/drawing/2014/main" id="{2680F95D-176E-45FF-9BC3-1F2F1171ACDD}"/>
              </a:ext>
            </a:extLst>
          </p:cNvPr>
          <p:cNvGrpSpPr/>
          <p:nvPr/>
        </p:nvGrpSpPr>
        <p:grpSpPr>
          <a:xfrm>
            <a:off x="434367" y="787831"/>
            <a:ext cx="6195326" cy="333871"/>
            <a:chOff x="422155" y="856202"/>
            <a:chExt cx="6195326" cy="333871"/>
          </a:xfrm>
        </p:grpSpPr>
        <p:grpSp>
          <p:nvGrpSpPr>
            <p:cNvPr id="132" name="図形グループ 27">
              <a:extLst>
                <a:ext uri="{FF2B5EF4-FFF2-40B4-BE49-F238E27FC236}">
                  <a16:creationId xmlns:a16="http://schemas.microsoft.com/office/drawing/2014/main" id="{E2489536-B684-42A6-AA77-CDBA999F80ED}"/>
                </a:ext>
              </a:extLst>
            </p:cNvPr>
            <p:cNvGrpSpPr/>
            <p:nvPr/>
          </p:nvGrpSpPr>
          <p:grpSpPr>
            <a:xfrm>
              <a:off x="423426" y="856202"/>
              <a:ext cx="6194055" cy="311273"/>
              <a:chOff x="423426" y="4009089"/>
              <a:chExt cx="6194055" cy="311273"/>
            </a:xfrm>
          </p:grpSpPr>
          <p:sp>
            <p:nvSpPr>
              <p:cNvPr id="136" name="角丸四角形 31">
                <a:extLst>
                  <a:ext uri="{FF2B5EF4-FFF2-40B4-BE49-F238E27FC236}">
                    <a16:creationId xmlns:a16="http://schemas.microsoft.com/office/drawing/2014/main" id="{DB718FE7-B30A-4FA0-AE3E-A44213DDBD4A}"/>
                  </a:ext>
                </a:extLst>
              </p:cNvPr>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137" name="テキスト ボックス 136">
                <a:extLst>
                  <a:ext uri="{FF2B5EF4-FFF2-40B4-BE49-F238E27FC236}">
                    <a16:creationId xmlns:a16="http://schemas.microsoft.com/office/drawing/2014/main" id="{8B477CBE-8C3B-4DF4-A2DB-3C9BC6C78568}"/>
                  </a:ext>
                </a:extLst>
              </p:cNvPr>
              <p:cNvSpPr txBox="1"/>
              <p:nvPr/>
            </p:nvSpPr>
            <p:spPr>
              <a:xfrm>
                <a:off x="761833" y="4043363"/>
                <a:ext cx="1261884" cy="276999"/>
              </a:xfrm>
              <a:prstGeom prst="rect">
                <a:avLst/>
              </a:prstGeom>
              <a:noFill/>
            </p:spPr>
            <p:txBody>
              <a:bodyPr wrap="none" rtlCol="0">
                <a:spAutoFit/>
              </a:bodyPr>
              <a:lstStyle/>
              <a:p>
                <a:r>
                  <a:rPr lang="ja-JP" altLang="en-US" sz="1200" dirty="0">
                    <a:solidFill>
                      <a:schemeClr val="bg1"/>
                    </a:solidFill>
                    <a:latin typeface="メイリオ" panose="020B0604030504040204" pitchFamily="50" charset="-128"/>
                    <a:ea typeface="メイリオ" panose="020B0604030504040204" pitchFamily="50" charset="-128"/>
                    <a:cs typeface="A-OTF 新ゴ Pro DB"/>
                  </a:rPr>
                  <a:t>決定後の手続き</a:t>
                </a:r>
                <a:endParaRPr lang="en-US" altLang="ja-JP" sz="1200" dirty="0">
                  <a:solidFill>
                    <a:schemeClr val="bg1"/>
                  </a:solidFill>
                  <a:latin typeface="メイリオ" panose="020B0604030504040204" pitchFamily="50" charset="-128"/>
                  <a:ea typeface="メイリオ" panose="020B0604030504040204" pitchFamily="50" charset="-128"/>
                  <a:cs typeface="A-OTF 新ゴ Pro DB"/>
                </a:endParaRPr>
              </a:p>
            </p:txBody>
          </p:sp>
        </p:grpSp>
        <p:grpSp>
          <p:nvGrpSpPr>
            <p:cNvPr id="133" name="図形グループ 28">
              <a:extLst>
                <a:ext uri="{FF2B5EF4-FFF2-40B4-BE49-F238E27FC236}">
                  <a16:creationId xmlns:a16="http://schemas.microsoft.com/office/drawing/2014/main" id="{4B9EB1D5-C586-4B73-AE29-08F324D6E898}"/>
                </a:ext>
              </a:extLst>
            </p:cNvPr>
            <p:cNvGrpSpPr/>
            <p:nvPr/>
          </p:nvGrpSpPr>
          <p:grpSpPr>
            <a:xfrm>
              <a:off x="422155" y="856202"/>
              <a:ext cx="296876" cy="333871"/>
              <a:chOff x="152885" y="4009089"/>
              <a:chExt cx="296876" cy="333871"/>
            </a:xfrm>
          </p:grpSpPr>
          <p:sp>
            <p:nvSpPr>
              <p:cNvPr id="134" name="角丸四角形 29">
                <a:extLst>
                  <a:ext uri="{FF2B5EF4-FFF2-40B4-BE49-F238E27FC236}">
                    <a16:creationId xmlns:a16="http://schemas.microsoft.com/office/drawing/2014/main" id="{13335FC2-191E-46F4-9677-80D4934854EF}"/>
                  </a:ext>
                </a:extLst>
              </p:cNvPr>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135" name="テキスト ボックス 134">
                <a:extLst>
                  <a:ext uri="{FF2B5EF4-FFF2-40B4-BE49-F238E27FC236}">
                    <a16:creationId xmlns:a16="http://schemas.microsoft.com/office/drawing/2014/main" id="{0ACC45A3-71A4-424D-8787-58DE959D8769}"/>
                  </a:ext>
                </a:extLst>
              </p:cNvPr>
              <p:cNvSpPr txBox="1"/>
              <p:nvPr/>
            </p:nvSpPr>
            <p:spPr>
              <a:xfrm>
                <a:off x="152885" y="4035183"/>
                <a:ext cx="296876" cy="307777"/>
              </a:xfrm>
              <a:prstGeom prst="rect">
                <a:avLst/>
              </a:prstGeom>
              <a:noFill/>
            </p:spPr>
            <p:txBody>
              <a:bodyPr wrap="none" rtlCol="0">
                <a:spAutoFit/>
              </a:bodyPr>
              <a:lstStyle/>
              <a:p>
                <a:pPr algn="ctr"/>
                <a:r>
                  <a:rPr kumimoji="1" lang="en-US" altLang="ja-JP" sz="1400" dirty="0">
                    <a:solidFill>
                      <a:schemeClr val="bg1"/>
                    </a:solidFill>
                    <a:latin typeface="メイリオ" panose="020B0604030504040204" pitchFamily="50" charset="-128"/>
                    <a:ea typeface="メイリオ" panose="020B0604030504040204" pitchFamily="50" charset="-128"/>
                    <a:cs typeface="ヒラギノ角ゴ ProN W6"/>
                  </a:rPr>
                  <a:t>9</a:t>
                </a:r>
                <a:endParaRPr kumimoji="1" lang="ja-JP" altLang="en-US" sz="1400" dirty="0">
                  <a:solidFill>
                    <a:schemeClr val="bg1"/>
                  </a:solidFill>
                  <a:latin typeface="メイリオ" panose="020B0604030504040204" pitchFamily="50" charset="-128"/>
                  <a:ea typeface="メイリオ" panose="020B0604030504040204" pitchFamily="50" charset="-128"/>
                  <a:cs typeface="ヒラギノ角ゴ ProN W6"/>
                </a:endParaRPr>
              </a:p>
            </p:txBody>
          </p:sp>
        </p:grpSp>
      </p:grpSp>
      <p:sp>
        <p:nvSpPr>
          <p:cNvPr id="142" name="テキスト ボックス 141">
            <a:extLst>
              <a:ext uri="{FF2B5EF4-FFF2-40B4-BE49-F238E27FC236}">
                <a16:creationId xmlns:a16="http://schemas.microsoft.com/office/drawing/2014/main" id="{C961BBF0-565D-45CF-9679-CC927E517F3E}"/>
              </a:ext>
            </a:extLst>
          </p:cNvPr>
          <p:cNvSpPr txBox="1"/>
          <p:nvPr/>
        </p:nvSpPr>
        <p:spPr>
          <a:xfrm>
            <a:off x="406287" y="3697512"/>
            <a:ext cx="6180751" cy="1007968"/>
          </a:xfrm>
          <a:prstGeom prst="rect">
            <a:avLst/>
          </a:prstGeom>
          <a:noFill/>
        </p:spPr>
        <p:txBody>
          <a:bodyPr wrap="square" rtlCol="0" anchor="ctr">
            <a:spAutoFit/>
          </a:bodyPr>
          <a:lstStyle/>
          <a:p>
            <a:pPr>
              <a:lnSpc>
                <a:spcPct val="120000"/>
              </a:lnSpc>
            </a:pPr>
            <a:r>
              <a:rPr lang="ja-JP" altLang="en-US" sz="1000" dirty="0">
                <a:latin typeface="メイリオ" panose="020B0604030504040204" pitchFamily="50" charset="-128"/>
                <a:ea typeface="メイリオ" panose="020B0604030504040204" pitchFamily="50" charset="-128"/>
                <a:cs typeface="ヒラギノ丸ゴ ProN W4"/>
              </a:rPr>
              <a:t>　</a:t>
            </a:r>
            <a:r>
              <a:rPr lang="ja-JP" altLang="ja-JP" sz="1000" dirty="0">
                <a:latin typeface="メイリオ" panose="020B0604030504040204" pitchFamily="50" charset="-128"/>
                <a:ea typeface="メイリオ" panose="020B0604030504040204" pitchFamily="50" charset="-128"/>
                <a:cs typeface="ヒラギノ丸ゴ ProN W4"/>
              </a:rPr>
              <a:t>大阪マラソンでは</a:t>
            </a:r>
            <a:r>
              <a:rPr lang="ja-JP" altLang="en-US" sz="1000" dirty="0">
                <a:latin typeface="メイリオ" panose="020B0604030504040204" pitchFamily="50" charset="-128"/>
                <a:ea typeface="メイリオ" panose="020B0604030504040204" pitchFamily="50" charset="-128"/>
                <a:cs typeface="ヒラギノ丸ゴ ProN W4"/>
              </a:rPr>
              <a:t>ランナー</a:t>
            </a:r>
            <a:r>
              <a:rPr lang="ja-JP" altLang="ja-JP" sz="1000" dirty="0">
                <a:latin typeface="メイリオ" panose="020B0604030504040204" pitchFamily="50" charset="-128"/>
                <a:ea typeface="メイリオ" panose="020B0604030504040204" pitchFamily="50" charset="-128"/>
                <a:cs typeface="ヒラギノ丸ゴ ProN W4"/>
              </a:rPr>
              <a:t>が支援したい</a:t>
            </a:r>
            <a:r>
              <a:rPr lang="ja-JP" altLang="en-US" sz="1000" dirty="0">
                <a:latin typeface="メイリオ" panose="020B0604030504040204" pitchFamily="50" charset="-128"/>
                <a:ea typeface="メイリオ" panose="020B0604030504040204" pitchFamily="50" charset="-128"/>
                <a:cs typeface="ヒラギノ丸ゴ ProN W4"/>
              </a:rPr>
              <a:t>チャリティパートナー</a:t>
            </a:r>
            <a:r>
              <a:rPr lang="ja-JP" altLang="ja-JP" sz="1000" dirty="0">
                <a:latin typeface="メイリオ" panose="020B0604030504040204" pitchFamily="50" charset="-128"/>
                <a:ea typeface="メイリオ" panose="020B0604030504040204" pitchFamily="50" charset="-128"/>
                <a:cs typeface="ヒラギノ丸ゴ ProN W4"/>
              </a:rPr>
              <a:t>を選び、家族や友人、その団体の活動に共感した人などから</a:t>
            </a:r>
            <a:r>
              <a:rPr lang="ja-JP" altLang="en-US" sz="1000" b="1" u="sng" dirty="0">
                <a:latin typeface="メイリオ" panose="020B0604030504040204" pitchFamily="50" charset="-128"/>
                <a:ea typeface="メイリオ" panose="020B0604030504040204" pitchFamily="50" charset="-128"/>
                <a:cs typeface="ヒラギノ丸ゴ ProN W4"/>
              </a:rPr>
              <a:t>７</a:t>
            </a:r>
            <a:r>
              <a:rPr lang="ja-JP" altLang="ja-JP" sz="1000" b="1" u="sng" dirty="0">
                <a:latin typeface="メイリオ" panose="020B0604030504040204" pitchFamily="50" charset="-128"/>
                <a:ea typeface="メイリオ" panose="020B0604030504040204" pitchFamily="50" charset="-128"/>
                <a:cs typeface="ヒラギノ丸ゴ ProN W4"/>
              </a:rPr>
              <a:t>万円以上の</a:t>
            </a:r>
            <a:r>
              <a:rPr lang="ja-JP" altLang="en-US" sz="1000" b="1" u="sng" dirty="0">
                <a:latin typeface="メイリオ" panose="020B0604030504040204" pitchFamily="50" charset="-128"/>
                <a:ea typeface="メイリオ" panose="020B0604030504040204" pitchFamily="50" charset="-128"/>
                <a:cs typeface="ヒラギノ丸ゴ ProN W4"/>
              </a:rPr>
              <a:t>寄附</a:t>
            </a:r>
            <a:r>
              <a:rPr lang="ja-JP" altLang="ja-JP" sz="1000" b="1" u="sng" dirty="0">
                <a:latin typeface="メイリオ" panose="020B0604030504040204" pitchFamily="50" charset="-128"/>
                <a:ea typeface="メイリオ" panose="020B0604030504040204" pitchFamily="50" charset="-128"/>
                <a:cs typeface="ヒラギノ丸ゴ ProN W4"/>
              </a:rPr>
              <a:t>金を集め</a:t>
            </a:r>
            <a:r>
              <a:rPr lang="ja-JP" altLang="en-US" sz="1000" b="1" u="sng" dirty="0">
                <a:latin typeface="メイリオ" panose="020B0604030504040204" pitchFamily="50" charset="-128"/>
                <a:ea typeface="メイリオ" panose="020B0604030504040204" pitchFamily="50" charset="-128"/>
                <a:cs typeface="ヒラギノ丸ゴ ProN W4"/>
              </a:rPr>
              <a:t>ることで</a:t>
            </a:r>
            <a:r>
              <a:rPr lang="ja-JP" altLang="ja-JP" sz="1000" b="1" u="sng" dirty="0">
                <a:latin typeface="メイリオ" panose="020B0604030504040204" pitchFamily="50" charset="-128"/>
                <a:ea typeface="メイリオ" panose="020B0604030504040204" pitchFamily="50" charset="-128"/>
                <a:cs typeface="ヒラギノ丸ゴ ProN W4"/>
              </a:rPr>
              <a:t>大阪マラソンに出場</a:t>
            </a:r>
            <a:r>
              <a:rPr lang="ja-JP" altLang="en-US" sz="1000" b="1" dirty="0">
                <a:latin typeface="メイリオ" panose="020B0604030504040204" pitchFamily="50" charset="-128"/>
                <a:ea typeface="メイリオ" panose="020B0604030504040204" pitchFamily="50" charset="-128"/>
                <a:cs typeface="ヒラギノ丸ゴ ProN W4"/>
              </a:rPr>
              <a:t>（</a:t>
            </a:r>
            <a:r>
              <a:rPr lang="en-US" altLang="ja-JP" sz="1000" b="1" u="sng" dirty="0">
                <a:latin typeface="メイリオ" panose="020B0604030504040204" pitchFamily="50" charset="-128"/>
                <a:ea typeface="メイリオ" panose="020B0604030504040204" pitchFamily="50" charset="-128"/>
                <a:cs typeface="ヒラギノ丸ゴ ProN W4"/>
              </a:rPr>
              <a:t>※</a:t>
            </a:r>
            <a:r>
              <a:rPr lang="ja-JP" altLang="en-US" sz="1000" b="1" u="sng" dirty="0">
                <a:latin typeface="メイリオ" panose="020B0604030504040204" pitchFamily="50" charset="-128"/>
                <a:ea typeface="メイリオ" panose="020B0604030504040204" pitchFamily="50" charset="-128"/>
                <a:cs typeface="ヒラギノ丸ゴ ProN W4"/>
              </a:rPr>
              <a:t>別途参加料が必要です。</a:t>
            </a:r>
            <a:r>
              <a:rPr lang="ja-JP" altLang="en-US" sz="1000" b="1" dirty="0">
                <a:latin typeface="メイリオ" panose="020B0604030504040204" pitchFamily="50" charset="-128"/>
                <a:ea typeface="メイリオ" panose="020B0604030504040204" pitchFamily="50" charset="-128"/>
                <a:cs typeface="ヒラギノ丸ゴ ProN W4"/>
              </a:rPr>
              <a:t>）</a:t>
            </a:r>
            <a:r>
              <a:rPr lang="ja-JP" altLang="ja-JP" sz="1000" dirty="0">
                <a:latin typeface="メイリオ" panose="020B0604030504040204" pitchFamily="50" charset="-128"/>
                <a:ea typeface="メイリオ" panose="020B0604030504040204" pitchFamily="50" charset="-128"/>
                <a:cs typeface="ヒラギノ丸ゴ ProN W4"/>
              </a:rPr>
              <a:t>できる「チャリティランナー」を募集します。</a:t>
            </a:r>
            <a:endParaRPr lang="en-US" altLang="ja-JP" sz="1000" dirty="0">
              <a:latin typeface="メイリオ" panose="020B0604030504040204" pitchFamily="50" charset="-128"/>
              <a:ea typeface="メイリオ" panose="020B0604030504040204" pitchFamily="50" charset="-128"/>
              <a:cs typeface="ヒラギノ丸ゴ ProN W4"/>
            </a:endParaRPr>
          </a:p>
          <a:p>
            <a:pPr>
              <a:lnSpc>
                <a:spcPct val="120000"/>
              </a:lnSpc>
            </a:pPr>
            <a:r>
              <a:rPr lang="en-US" altLang="ja-JP" sz="1000" dirty="0">
                <a:latin typeface="メイリオ" panose="020B0604030504040204" pitchFamily="50" charset="-128"/>
                <a:ea typeface="メイリオ" panose="020B0604030504040204" pitchFamily="50" charset="-128"/>
                <a:cs typeface="ヒラギノ丸ゴ ProN W4"/>
              </a:rPr>
              <a:t>※</a:t>
            </a:r>
            <a:r>
              <a:rPr lang="ja-JP" altLang="en-US" sz="1000" dirty="0">
                <a:latin typeface="メイリオ" panose="020B0604030504040204" pitchFamily="50" charset="-128"/>
                <a:ea typeface="メイリオ" panose="020B0604030504040204" pitchFamily="50" charset="-128"/>
                <a:cs typeface="ヒラギノ丸ゴ ProN W4"/>
              </a:rPr>
              <a:t>国外ランナーについては、</a:t>
            </a:r>
            <a:r>
              <a:rPr lang="en-US" altLang="ja-JP" sz="1000" dirty="0">
                <a:latin typeface="メイリオ" panose="020B0604030504040204" pitchFamily="50" charset="-128"/>
                <a:ea typeface="メイリオ" panose="020B0604030504040204" pitchFamily="50" charset="-128"/>
                <a:cs typeface="ヒラギノ丸ゴ ProN W4"/>
              </a:rPr>
              <a:t>475US</a:t>
            </a:r>
            <a:r>
              <a:rPr lang="ja-JP" altLang="en-US" sz="1000" dirty="0">
                <a:latin typeface="メイリオ" panose="020B0604030504040204" pitchFamily="50" charset="-128"/>
                <a:ea typeface="メイリオ" panose="020B0604030504040204" pitchFamily="50" charset="-128"/>
                <a:cs typeface="ヒラギノ丸ゴ ProN W4"/>
              </a:rPr>
              <a:t>ドル（</a:t>
            </a:r>
            <a:r>
              <a:rPr lang="en-US" altLang="ja-JP" sz="1000" dirty="0">
                <a:latin typeface="メイリオ" panose="020B0604030504040204" pitchFamily="50" charset="-128"/>
                <a:ea typeface="メイリオ" panose="020B0604030504040204" pitchFamily="50" charset="-128"/>
                <a:cs typeface="ヒラギノ丸ゴ ProN W4"/>
              </a:rPr>
              <a:t>2026</a:t>
            </a:r>
            <a:r>
              <a:rPr lang="ja-JP" altLang="en-US" sz="1000" dirty="0">
                <a:latin typeface="メイリオ" panose="020B0604030504040204" pitchFamily="50" charset="-128"/>
                <a:ea typeface="メイリオ" panose="020B0604030504040204" pitchFamily="50" charset="-128"/>
                <a:cs typeface="ヒラギノ丸ゴ ProN W4"/>
              </a:rPr>
              <a:t>大会実績）以上（別途、参加料および</a:t>
            </a:r>
            <a:r>
              <a:rPr lang="en-US" altLang="ja-JP" sz="1000" dirty="0">
                <a:latin typeface="メイリオ" panose="020B0604030504040204" pitchFamily="50" charset="-128"/>
                <a:ea typeface="メイリオ" panose="020B0604030504040204" pitchFamily="50" charset="-128"/>
                <a:cs typeface="ヒラギノ丸ゴ ProN W4"/>
              </a:rPr>
              <a:t>1</a:t>
            </a:r>
            <a:r>
              <a:rPr lang="ja-JP" altLang="en-US" sz="1000" dirty="0">
                <a:latin typeface="メイリオ" panose="020B0604030504040204" pitchFamily="50" charset="-128"/>
                <a:ea typeface="メイリオ" panose="020B0604030504040204" pitchFamily="50" charset="-128"/>
                <a:cs typeface="ヒラギノ丸ゴ ProN W4"/>
              </a:rPr>
              <a:t>口</a:t>
            </a:r>
            <a:r>
              <a:rPr lang="en-US" altLang="ja-JP" sz="1000" dirty="0">
                <a:latin typeface="メイリオ" panose="020B0604030504040204" pitchFamily="50" charset="-128"/>
                <a:ea typeface="メイリオ" panose="020B0604030504040204" pitchFamily="50" charset="-128"/>
                <a:cs typeface="ヒラギノ丸ゴ ProN W4"/>
              </a:rPr>
              <a:t>5US</a:t>
            </a:r>
            <a:r>
              <a:rPr lang="ja-JP" altLang="en-US" sz="1000" dirty="0">
                <a:latin typeface="メイリオ" panose="020B0604030504040204" pitchFamily="50" charset="-128"/>
                <a:ea typeface="メイリオ" panose="020B0604030504040204" pitchFamily="50" charset="-128"/>
                <a:cs typeface="ヒラギノ丸ゴ ProN W4"/>
              </a:rPr>
              <a:t>ドルの</a:t>
            </a:r>
            <a:endParaRPr lang="en-US" altLang="ja-JP" sz="1000" dirty="0">
              <a:latin typeface="メイリオ" panose="020B0604030504040204" pitchFamily="50" charset="-128"/>
              <a:ea typeface="メイリオ" panose="020B0604030504040204" pitchFamily="50" charset="-128"/>
              <a:cs typeface="ヒラギノ丸ゴ ProN W4"/>
            </a:endParaRPr>
          </a:p>
          <a:p>
            <a:pPr>
              <a:lnSpc>
                <a:spcPct val="120000"/>
              </a:lnSpc>
            </a:pPr>
            <a:r>
              <a:rPr lang="ja-JP" altLang="en-US" sz="1000" dirty="0">
                <a:latin typeface="メイリオ" panose="020B0604030504040204" pitchFamily="50" charset="-128"/>
                <a:ea typeface="メイリオ" panose="020B0604030504040204" pitchFamily="50" charset="-128"/>
                <a:cs typeface="ヒラギノ丸ゴ ProN W4"/>
              </a:rPr>
              <a:t>　寄附</a:t>
            </a:r>
            <a:r>
              <a:rPr lang="en-US" altLang="ja-JP" sz="1000" dirty="0">
                <a:latin typeface="メイリオ" panose="020B0604030504040204" pitchFamily="50" charset="-128"/>
                <a:ea typeface="メイリオ" panose="020B0604030504040204" pitchFamily="50" charset="-128"/>
                <a:cs typeface="ヒラギノ丸ゴ ProN W4"/>
              </a:rPr>
              <a:t>×2</a:t>
            </a:r>
            <a:r>
              <a:rPr lang="ja-JP" altLang="en-US" sz="1000" dirty="0">
                <a:latin typeface="メイリオ" panose="020B0604030504040204" pitchFamily="50" charset="-128"/>
                <a:ea typeface="メイリオ" panose="020B0604030504040204" pitchFamily="50" charset="-128"/>
                <a:cs typeface="ヒラギノ丸ゴ ProN W4"/>
              </a:rPr>
              <a:t>口が必要）の自身による寄附で出場が可能</a:t>
            </a:r>
            <a:endParaRPr lang="en-US" altLang="ja-JP" sz="1000" dirty="0">
              <a:latin typeface="メイリオ" panose="020B0604030504040204" pitchFamily="50" charset="-128"/>
              <a:ea typeface="メイリオ" panose="020B0604030504040204" pitchFamily="50" charset="-128"/>
              <a:cs typeface="ヒラギノ丸ゴ ProN W4"/>
            </a:endParaRPr>
          </a:p>
        </p:txBody>
      </p:sp>
      <p:cxnSp>
        <p:nvCxnSpPr>
          <p:cNvPr id="145" name="直線コネクタ 144">
            <a:extLst>
              <a:ext uri="{FF2B5EF4-FFF2-40B4-BE49-F238E27FC236}">
                <a16:creationId xmlns:a16="http://schemas.microsoft.com/office/drawing/2014/main" id="{3F590B1F-9B3B-4CF8-8D27-75C596F57A13}"/>
              </a:ext>
            </a:extLst>
          </p:cNvPr>
          <p:cNvCxnSpPr/>
          <p:nvPr/>
        </p:nvCxnSpPr>
        <p:spPr>
          <a:xfrm>
            <a:off x="406287" y="4729550"/>
            <a:ext cx="6159943" cy="0"/>
          </a:xfrm>
          <a:prstGeom prst="line">
            <a:avLst/>
          </a:prstGeom>
          <a:ln w="3175" cmpd="sng">
            <a:solidFill>
              <a:srgbClr val="CC0A20"/>
            </a:solidFill>
          </a:ln>
        </p:spPr>
        <p:style>
          <a:lnRef idx="2">
            <a:schemeClr val="accent1"/>
          </a:lnRef>
          <a:fillRef idx="0">
            <a:schemeClr val="accent1"/>
          </a:fillRef>
          <a:effectRef idx="1">
            <a:schemeClr val="accent1"/>
          </a:effectRef>
          <a:fontRef idx="minor">
            <a:schemeClr val="tx1"/>
          </a:fontRef>
        </p:style>
      </p:cxnSp>
      <p:sp>
        <p:nvSpPr>
          <p:cNvPr id="168" name="テキスト ボックス 167">
            <a:extLst>
              <a:ext uri="{FF2B5EF4-FFF2-40B4-BE49-F238E27FC236}">
                <a16:creationId xmlns:a16="http://schemas.microsoft.com/office/drawing/2014/main" id="{B8D6C5A9-E9BC-4DE5-9F22-3D495ED65092}"/>
              </a:ext>
            </a:extLst>
          </p:cNvPr>
          <p:cNvSpPr txBox="1"/>
          <p:nvPr/>
        </p:nvSpPr>
        <p:spPr>
          <a:xfrm>
            <a:off x="3756654" y="8185753"/>
            <a:ext cx="1432907" cy="318549"/>
          </a:xfrm>
          <a:prstGeom prst="rect">
            <a:avLst/>
          </a:prstGeom>
          <a:ln>
            <a:headEnd type="triangle" w="lg" len="lg"/>
            <a:tailEnd type="none"/>
          </a:ln>
          <a:effectLst/>
        </p:spPr>
        <p:txBody>
          <a:bodyPr wrap="square" rtlCol="0" anchor="ctr">
            <a:spAutoFit/>
          </a:bodyPr>
          <a:lstStyle>
            <a:defPPr>
              <a:defRPr lang="ja-JP"/>
            </a:defPPr>
            <a:lvl1pPr>
              <a:lnSpc>
                <a:spcPct val="120000"/>
              </a:lnSpc>
              <a:defRPr sz="900">
                <a:latin typeface="ヒラギノ丸ゴ ProN W4"/>
                <a:ea typeface="ヒラギノ丸ゴ ProN W4"/>
                <a:cs typeface="ヒラギノ丸ゴ ProN W4"/>
              </a:defRPr>
            </a:lvl1pPr>
          </a:lstStyle>
          <a:p>
            <a:pPr algn="ctr">
              <a:lnSpc>
                <a:spcPct val="130000"/>
              </a:lnSpc>
            </a:pPr>
            <a:r>
              <a:rPr lang="ja-JP" altLang="en-US" sz="1200" dirty="0">
                <a:latin typeface="メイリオ" panose="020B0604030504040204" pitchFamily="50" charset="-128"/>
                <a:ea typeface="メイリオ" panose="020B0604030504040204" pitchFamily="50" charset="-128"/>
              </a:rPr>
              <a:t>登録・エントリー</a:t>
            </a:r>
            <a:endParaRPr lang="en-US" altLang="ja-JP" sz="1200" dirty="0">
              <a:latin typeface="メイリオ" panose="020B0604030504040204" pitchFamily="50" charset="-128"/>
              <a:ea typeface="メイリオ" panose="020B0604030504040204" pitchFamily="50" charset="-128"/>
            </a:endParaRPr>
          </a:p>
        </p:txBody>
      </p:sp>
      <p:sp>
        <p:nvSpPr>
          <p:cNvPr id="169" name="テキスト ボックス 168">
            <a:extLst>
              <a:ext uri="{FF2B5EF4-FFF2-40B4-BE49-F238E27FC236}">
                <a16:creationId xmlns:a16="http://schemas.microsoft.com/office/drawing/2014/main" id="{F9C839F6-3A3C-4F37-8B63-88B7629B1C95}"/>
              </a:ext>
            </a:extLst>
          </p:cNvPr>
          <p:cNvSpPr txBox="1"/>
          <p:nvPr/>
        </p:nvSpPr>
        <p:spPr>
          <a:xfrm flipH="1">
            <a:off x="222209" y="8058101"/>
            <a:ext cx="1246198" cy="558614"/>
          </a:xfrm>
          <a:prstGeom prst="rect">
            <a:avLst/>
          </a:prstGeom>
          <a:ln>
            <a:headEnd type="triangle" w="lg" len="lg"/>
            <a:tailEnd type="none"/>
          </a:ln>
          <a:effectLst/>
        </p:spPr>
        <p:txBody>
          <a:bodyPr wrap="square" rtlCol="0" anchor="ctr">
            <a:spAutoFit/>
          </a:bodyPr>
          <a:lstStyle>
            <a:defPPr>
              <a:defRPr lang="ja-JP"/>
            </a:defPPr>
            <a:lvl1pPr>
              <a:lnSpc>
                <a:spcPct val="120000"/>
              </a:lnSpc>
              <a:defRPr sz="900">
                <a:latin typeface="ヒラギノ丸ゴ ProN W4"/>
                <a:ea typeface="ヒラギノ丸ゴ ProN W4"/>
                <a:cs typeface="ヒラギノ丸ゴ ProN W4"/>
              </a:defRPr>
            </a:lvl1pPr>
          </a:lstStyle>
          <a:p>
            <a:pPr algn="ctr">
              <a:lnSpc>
                <a:spcPct val="130000"/>
              </a:lnSpc>
            </a:pPr>
            <a:r>
              <a:rPr lang="ja-JP" altLang="en-US" sz="1200" dirty="0">
                <a:latin typeface="メイリオ" panose="020B0604030504040204" pitchFamily="50" charset="-128"/>
                <a:ea typeface="メイリオ" panose="020B0604030504040204" pitchFamily="50" charset="-128"/>
              </a:rPr>
              <a:t>ランナー枠数の申込・割当</a:t>
            </a:r>
            <a:endParaRPr lang="en-US" altLang="ja-JP" sz="1200" dirty="0">
              <a:latin typeface="メイリオ" panose="020B0604030504040204" pitchFamily="50" charset="-128"/>
              <a:ea typeface="メイリオ" panose="020B0604030504040204" pitchFamily="50" charset="-128"/>
            </a:endParaRPr>
          </a:p>
        </p:txBody>
      </p:sp>
      <p:grpSp>
        <p:nvGrpSpPr>
          <p:cNvPr id="4" name="グループ化 3">
            <a:extLst>
              <a:ext uri="{FF2B5EF4-FFF2-40B4-BE49-F238E27FC236}">
                <a16:creationId xmlns:a16="http://schemas.microsoft.com/office/drawing/2014/main" id="{BE7E1CBB-04D5-486F-632F-C78BA572C122}"/>
              </a:ext>
            </a:extLst>
          </p:cNvPr>
          <p:cNvGrpSpPr/>
          <p:nvPr/>
        </p:nvGrpSpPr>
        <p:grpSpPr>
          <a:xfrm>
            <a:off x="914241" y="8760106"/>
            <a:ext cx="3517881" cy="539499"/>
            <a:chOff x="914241" y="8629050"/>
            <a:chExt cx="3517881" cy="539499"/>
          </a:xfrm>
        </p:grpSpPr>
        <p:sp>
          <p:nvSpPr>
            <p:cNvPr id="175" name="テキスト ボックス 174">
              <a:extLst>
                <a:ext uri="{FF2B5EF4-FFF2-40B4-BE49-F238E27FC236}">
                  <a16:creationId xmlns:a16="http://schemas.microsoft.com/office/drawing/2014/main" id="{719B170B-22E8-4887-A55C-4958800E019A}"/>
                </a:ext>
              </a:extLst>
            </p:cNvPr>
            <p:cNvSpPr txBox="1"/>
            <p:nvPr/>
          </p:nvSpPr>
          <p:spPr>
            <a:xfrm>
              <a:off x="1008593" y="8764180"/>
              <a:ext cx="3344502" cy="318549"/>
            </a:xfrm>
            <a:prstGeom prst="rect">
              <a:avLst/>
            </a:prstGeom>
            <a:ln>
              <a:headEnd type="triangle" w="lg" len="lg"/>
              <a:tailEnd type="none"/>
            </a:ln>
            <a:effectLst/>
          </p:spPr>
          <p:txBody>
            <a:bodyPr wrap="square" rtlCol="0" anchor="ctr">
              <a:spAutoFit/>
            </a:bodyPr>
            <a:lstStyle>
              <a:defPPr>
                <a:defRPr lang="ja-JP"/>
              </a:defPPr>
              <a:lvl1pPr>
                <a:lnSpc>
                  <a:spcPct val="120000"/>
                </a:lnSpc>
                <a:defRPr sz="900">
                  <a:latin typeface="ヒラギノ丸ゴ ProN W4"/>
                  <a:ea typeface="ヒラギノ丸ゴ ProN W4"/>
                  <a:cs typeface="ヒラギノ丸ゴ ProN W4"/>
                </a:defRPr>
              </a:lvl1pPr>
            </a:lstStyle>
            <a:p>
              <a:pPr algn="ctr">
                <a:lnSpc>
                  <a:spcPct val="130000"/>
                </a:lnSpc>
              </a:pPr>
              <a:r>
                <a:rPr lang="ja-JP" altLang="en-US" sz="1200" dirty="0">
                  <a:latin typeface="メイリオ" panose="020B0604030504040204" pitchFamily="50" charset="-128"/>
                  <a:ea typeface="メイリオ" panose="020B0604030504040204" pitchFamily="50" charset="-128"/>
                </a:rPr>
                <a:t>大阪マラソン組織委員会</a:t>
              </a:r>
              <a:endParaRPr lang="en-US" altLang="ja-JP" sz="12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182AFD8C-D69A-489A-873F-F32E1DF63FBC}"/>
                </a:ext>
              </a:extLst>
            </p:cNvPr>
            <p:cNvSpPr/>
            <p:nvPr/>
          </p:nvSpPr>
          <p:spPr>
            <a:xfrm>
              <a:off x="914241" y="8629050"/>
              <a:ext cx="3517881" cy="539499"/>
            </a:xfrm>
            <a:prstGeom prst="round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grpSp>
      <p:cxnSp>
        <p:nvCxnSpPr>
          <p:cNvPr id="69" name="直線矢印コネクタ 68">
            <a:extLst>
              <a:ext uri="{FF2B5EF4-FFF2-40B4-BE49-F238E27FC236}">
                <a16:creationId xmlns:a16="http://schemas.microsoft.com/office/drawing/2014/main" id="{2BA40437-DCFC-4F33-9001-DB65EB0F12A5}"/>
              </a:ext>
            </a:extLst>
          </p:cNvPr>
          <p:cNvCxnSpPr/>
          <p:nvPr/>
        </p:nvCxnSpPr>
        <p:spPr>
          <a:xfrm flipH="1">
            <a:off x="1474891" y="8065269"/>
            <a:ext cx="0" cy="527612"/>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2" name="テキスト ボックス 61">
            <a:extLst>
              <a:ext uri="{FF2B5EF4-FFF2-40B4-BE49-F238E27FC236}">
                <a16:creationId xmlns:a16="http://schemas.microsoft.com/office/drawing/2014/main" id="{9FCE0AA7-F6D5-477F-963A-81D040C29537}"/>
              </a:ext>
            </a:extLst>
          </p:cNvPr>
          <p:cNvSpPr txBox="1"/>
          <p:nvPr/>
        </p:nvSpPr>
        <p:spPr>
          <a:xfrm>
            <a:off x="266964" y="3434885"/>
            <a:ext cx="5420882" cy="276999"/>
          </a:xfrm>
          <a:prstGeom prst="rect">
            <a:avLst/>
          </a:prstGeom>
          <a:noFill/>
        </p:spPr>
        <p:txBody>
          <a:bodyPr wrap="square" rtlCol="0">
            <a:spAutoFit/>
          </a:bodyPr>
          <a:lstStyle/>
          <a:p>
            <a:r>
              <a:rPr lang="ja-JP" altLang="en-US" sz="1200" dirty="0">
                <a:solidFill>
                  <a:srgbClr val="CC0A20"/>
                </a:solidFill>
                <a:latin typeface="メイリオ" panose="020B0604030504040204" pitchFamily="50" charset="-128"/>
                <a:ea typeface="メイリオ" panose="020B0604030504040204" pitchFamily="50" charset="-128"/>
                <a:cs typeface="A-OTF 新ゴ Pro DB"/>
              </a:rPr>
              <a:t>「チャリティランナー 」について</a:t>
            </a:r>
            <a:endParaRPr kumimoji="1" lang="ja-JP" altLang="en-US" sz="1200" dirty="0">
              <a:solidFill>
                <a:srgbClr val="CC0A20"/>
              </a:solidFill>
              <a:latin typeface="メイリオ" panose="020B0604030504040204" pitchFamily="50" charset="-128"/>
              <a:ea typeface="メイリオ" panose="020B0604030504040204" pitchFamily="50" charset="-128"/>
              <a:cs typeface="A-OTF 新ゴ Pro DB"/>
            </a:endParaRPr>
          </a:p>
        </p:txBody>
      </p:sp>
      <p:sp>
        <p:nvSpPr>
          <p:cNvPr id="53" name="角丸四角形 24">
            <a:extLst>
              <a:ext uri="{FF2B5EF4-FFF2-40B4-BE49-F238E27FC236}">
                <a16:creationId xmlns:a16="http://schemas.microsoft.com/office/drawing/2014/main" id="{A6360D40-E5B4-404A-B09E-9ADEA4FFB5AF}"/>
              </a:ext>
            </a:extLst>
          </p:cNvPr>
          <p:cNvSpPr/>
          <p:nvPr/>
        </p:nvSpPr>
        <p:spPr>
          <a:xfrm>
            <a:off x="304541" y="3367830"/>
            <a:ext cx="6362567" cy="6138247"/>
          </a:xfrm>
          <a:prstGeom prst="roundRect">
            <a:avLst>
              <a:gd name="adj" fmla="val 3813"/>
            </a:avLst>
          </a:prstGeom>
          <a:no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cxnSp>
        <p:nvCxnSpPr>
          <p:cNvPr id="73" name="直線矢印コネクタ 72">
            <a:extLst>
              <a:ext uri="{FF2B5EF4-FFF2-40B4-BE49-F238E27FC236}">
                <a16:creationId xmlns:a16="http://schemas.microsoft.com/office/drawing/2014/main" id="{2BA40437-DCFC-4F33-9001-DB65EB0F12A5}"/>
              </a:ext>
            </a:extLst>
          </p:cNvPr>
          <p:cNvCxnSpPr/>
          <p:nvPr/>
        </p:nvCxnSpPr>
        <p:spPr>
          <a:xfrm flipH="1">
            <a:off x="3724306" y="8068873"/>
            <a:ext cx="0" cy="527612"/>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47" name="テキスト ボックス 46">
            <a:extLst>
              <a:ext uri="{FF2B5EF4-FFF2-40B4-BE49-F238E27FC236}">
                <a16:creationId xmlns:a16="http://schemas.microsoft.com/office/drawing/2014/main" id="{3DDEC03C-49DF-47E1-B801-0C99D0A3A224}"/>
              </a:ext>
            </a:extLst>
          </p:cNvPr>
          <p:cNvSpPr txBox="1"/>
          <p:nvPr/>
        </p:nvSpPr>
        <p:spPr>
          <a:xfrm>
            <a:off x="480500" y="9111456"/>
            <a:ext cx="6247972" cy="287002"/>
          </a:xfrm>
          <a:prstGeom prst="rect">
            <a:avLst/>
          </a:prstGeom>
          <a:ln>
            <a:headEnd type="triangle" w="lg" len="lg"/>
            <a:tailEnd type="none"/>
          </a:ln>
          <a:effectLst/>
        </p:spPr>
        <p:txBody>
          <a:bodyPr wrap="square" rtlCol="0">
            <a:spAutoFit/>
          </a:bodyPr>
          <a:lstStyle/>
          <a:p>
            <a:pPr>
              <a:lnSpc>
                <a:spcPct val="120000"/>
              </a:lnSpc>
            </a:pPr>
            <a:endParaRPr lang="ja-JP" altLang="ja-JP" sz="1100" dirty="0">
              <a:latin typeface="メイリオ" panose="020B0604030504040204" pitchFamily="50" charset="-128"/>
              <a:ea typeface="メイリオ" panose="020B0604030504040204" pitchFamily="50" charset="-128"/>
              <a:cs typeface="ヒラギノ丸ゴ ProN W4"/>
            </a:endParaRPr>
          </a:p>
        </p:txBody>
      </p:sp>
      <p:grpSp>
        <p:nvGrpSpPr>
          <p:cNvPr id="15" name="グループ化 14">
            <a:extLst>
              <a:ext uri="{FF2B5EF4-FFF2-40B4-BE49-F238E27FC236}">
                <a16:creationId xmlns:a16="http://schemas.microsoft.com/office/drawing/2014/main" id="{78C7DFF7-2F45-FA7C-9F94-6490CE5240C9}"/>
              </a:ext>
            </a:extLst>
          </p:cNvPr>
          <p:cNvGrpSpPr/>
          <p:nvPr/>
        </p:nvGrpSpPr>
        <p:grpSpPr>
          <a:xfrm>
            <a:off x="723315" y="6882354"/>
            <a:ext cx="6000101" cy="1418015"/>
            <a:chOff x="723315" y="6613749"/>
            <a:chExt cx="6000101" cy="1418015"/>
          </a:xfrm>
        </p:grpSpPr>
        <p:sp>
          <p:nvSpPr>
            <p:cNvPr id="138" name="フローチャート: 結合子 137">
              <a:extLst>
                <a:ext uri="{FF2B5EF4-FFF2-40B4-BE49-F238E27FC236}">
                  <a16:creationId xmlns:a16="http://schemas.microsoft.com/office/drawing/2014/main" id="{40416633-09EE-4A8F-85B1-A2767062194F}"/>
                </a:ext>
              </a:extLst>
            </p:cNvPr>
            <p:cNvSpPr/>
            <p:nvPr/>
          </p:nvSpPr>
          <p:spPr>
            <a:xfrm>
              <a:off x="723315" y="6693993"/>
              <a:ext cx="1305425" cy="1080000"/>
            </a:xfrm>
            <a:prstGeom prst="flowChartConnector">
              <a:avLst/>
            </a:prstGeom>
            <a:solidFill>
              <a:srgbClr val="00B050">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チャリティパートナー</a:t>
              </a:r>
            </a:p>
          </p:txBody>
        </p:sp>
        <p:pic>
          <p:nvPicPr>
            <p:cNvPr id="22" name="グラフィックス 21" descr="線矢印: 直線">
              <a:extLst>
                <a:ext uri="{FF2B5EF4-FFF2-40B4-BE49-F238E27FC236}">
                  <a16:creationId xmlns:a16="http://schemas.microsoft.com/office/drawing/2014/main" id="{2606075D-1774-4582-85FF-B487FD71E64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151650" y="6613749"/>
              <a:ext cx="1164134" cy="914400"/>
            </a:xfrm>
            <a:prstGeom prst="rect">
              <a:avLst/>
            </a:prstGeom>
          </p:spPr>
        </p:pic>
        <p:sp>
          <p:nvSpPr>
            <p:cNvPr id="166" name="テキスト ボックス 165">
              <a:extLst>
                <a:ext uri="{FF2B5EF4-FFF2-40B4-BE49-F238E27FC236}">
                  <a16:creationId xmlns:a16="http://schemas.microsoft.com/office/drawing/2014/main" id="{281830B2-0C0A-458B-957F-FEE5CD355E79}"/>
                </a:ext>
              </a:extLst>
            </p:cNvPr>
            <p:cNvSpPr txBox="1"/>
            <p:nvPr/>
          </p:nvSpPr>
          <p:spPr>
            <a:xfrm>
              <a:off x="4502080" y="6613749"/>
              <a:ext cx="712659" cy="318549"/>
            </a:xfrm>
            <a:prstGeom prst="rect">
              <a:avLst/>
            </a:prstGeom>
            <a:ln>
              <a:headEnd type="triangle" w="lg" len="lg"/>
              <a:tailEnd type="none"/>
            </a:ln>
            <a:effectLst/>
          </p:spPr>
          <p:txBody>
            <a:bodyPr wrap="square" rtlCol="0" anchor="ctr">
              <a:spAutoFit/>
            </a:bodyPr>
            <a:lstStyle>
              <a:defPPr>
                <a:defRPr lang="ja-JP"/>
              </a:defPPr>
              <a:lvl1pPr>
                <a:lnSpc>
                  <a:spcPct val="120000"/>
                </a:lnSpc>
                <a:defRPr sz="900">
                  <a:latin typeface="ヒラギノ丸ゴ ProN W4"/>
                  <a:ea typeface="ヒラギノ丸ゴ ProN W4"/>
                  <a:cs typeface="ヒラギノ丸ゴ ProN W4"/>
                </a:defRPr>
              </a:lvl1pPr>
            </a:lstStyle>
            <a:p>
              <a:pPr algn="ctr">
                <a:lnSpc>
                  <a:spcPct val="130000"/>
                </a:lnSpc>
              </a:pPr>
              <a:r>
                <a:rPr lang="ja-JP" altLang="en-US" sz="1200" dirty="0">
                  <a:latin typeface="メイリオ" panose="020B0604030504040204" pitchFamily="50" charset="-128"/>
                  <a:ea typeface="メイリオ" panose="020B0604030504040204" pitchFamily="50" charset="-128"/>
                </a:rPr>
                <a:t>寄附</a:t>
              </a:r>
              <a:endParaRPr lang="en-US" altLang="ja-JP" sz="1200" dirty="0">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2B5D818E-9576-EFED-193E-2357D64F9DB0}"/>
                </a:ext>
              </a:extLst>
            </p:cNvPr>
            <p:cNvGrpSpPr/>
            <p:nvPr/>
          </p:nvGrpSpPr>
          <p:grpSpPr>
            <a:xfrm>
              <a:off x="2850563" y="6657093"/>
              <a:ext cx="1738971" cy="1093854"/>
              <a:chOff x="2850563" y="6657093"/>
              <a:chExt cx="1738971" cy="1093854"/>
            </a:xfrm>
          </p:grpSpPr>
          <p:sp>
            <p:nvSpPr>
              <p:cNvPr id="3" name="フローチャート: 結合子 2">
                <a:extLst>
                  <a:ext uri="{FF2B5EF4-FFF2-40B4-BE49-F238E27FC236}">
                    <a16:creationId xmlns:a16="http://schemas.microsoft.com/office/drawing/2014/main" id="{02BDEDF7-D085-4CB9-AB58-560139A12911}"/>
                  </a:ext>
                </a:extLst>
              </p:cNvPr>
              <p:cNvSpPr/>
              <p:nvPr/>
            </p:nvSpPr>
            <p:spPr>
              <a:xfrm>
                <a:off x="3180048" y="6658393"/>
                <a:ext cx="1080000" cy="1080000"/>
              </a:xfrm>
              <a:prstGeom prst="flowChartConnector">
                <a:avLst/>
              </a:prstGeom>
              <a:solidFill>
                <a:srgbClr val="FF0000">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400"/>
              </a:p>
            </p:txBody>
          </p:sp>
          <p:pic>
            <p:nvPicPr>
              <p:cNvPr id="7" name="グラフィックス 6" descr="走る">
                <a:extLst>
                  <a:ext uri="{FF2B5EF4-FFF2-40B4-BE49-F238E27FC236}">
                    <a16:creationId xmlns:a16="http://schemas.microsoft.com/office/drawing/2014/main" id="{21C939D4-D241-4B6D-9166-1323EF0A1B5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400008" y="6657093"/>
                <a:ext cx="640080" cy="640080"/>
              </a:xfrm>
              <a:prstGeom prst="rect">
                <a:avLst/>
              </a:prstGeom>
            </p:spPr>
          </p:pic>
          <p:sp>
            <p:nvSpPr>
              <p:cNvPr id="172" name="テキスト ボックス 171">
                <a:extLst>
                  <a:ext uri="{FF2B5EF4-FFF2-40B4-BE49-F238E27FC236}">
                    <a16:creationId xmlns:a16="http://schemas.microsoft.com/office/drawing/2014/main" id="{9FC75C79-F599-46AF-A389-93031A636CF8}"/>
                  </a:ext>
                </a:extLst>
              </p:cNvPr>
              <p:cNvSpPr txBox="1"/>
              <p:nvPr/>
            </p:nvSpPr>
            <p:spPr>
              <a:xfrm>
                <a:off x="2850563" y="7192333"/>
                <a:ext cx="1738971" cy="558614"/>
              </a:xfrm>
              <a:prstGeom prst="rect">
                <a:avLst/>
              </a:prstGeom>
              <a:ln>
                <a:headEnd type="triangle" w="lg" len="lg"/>
                <a:tailEnd type="none"/>
              </a:ln>
              <a:effectLst/>
            </p:spPr>
            <p:txBody>
              <a:bodyPr wrap="square" rtlCol="0" anchor="ctr">
                <a:spAutoFit/>
              </a:bodyPr>
              <a:lstStyle>
                <a:defPPr>
                  <a:defRPr lang="ja-JP"/>
                </a:defPPr>
                <a:lvl1pPr>
                  <a:lnSpc>
                    <a:spcPct val="120000"/>
                  </a:lnSpc>
                  <a:defRPr sz="900">
                    <a:latin typeface="ヒラギノ丸ゴ ProN W4"/>
                    <a:ea typeface="ヒラギノ丸ゴ ProN W4"/>
                    <a:cs typeface="ヒラギノ丸ゴ ProN W4"/>
                  </a:defRPr>
                </a:lvl1pPr>
              </a:lstStyle>
              <a:p>
                <a:pPr algn="ctr">
                  <a:lnSpc>
                    <a:spcPct val="130000"/>
                  </a:lnSpc>
                </a:pPr>
                <a:r>
                  <a:rPr lang="ja-JP" altLang="en-US" sz="1200" dirty="0">
                    <a:latin typeface="メイリオ" panose="020B0604030504040204" pitchFamily="50" charset="-128"/>
                    <a:ea typeface="メイリオ" panose="020B0604030504040204" pitchFamily="50" charset="-128"/>
                  </a:rPr>
                  <a:t>チャリティ</a:t>
                </a:r>
                <a:endParaRPr lang="en-US" altLang="ja-JP" sz="1200" dirty="0">
                  <a:latin typeface="メイリオ" panose="020B0604030504040204" pitchFamily="50" charset="-128"/>
                  <a:ea typeface="メイリオ" panose="020B0604030504040204" pitchFamily="50" charset="-128"/>
                </a:endParaRPr>
              </a:p>
              <a:p>
                <a:pPr algn="ctr">
                  <a:lnSpc>
                    <a:spcPct val="130000"/>
                  </a:lnSpc>
                </a:pPr>
                <a:r>
                  <a:rPr lang="ja-JP" altLang="en-US" sz="1200" dirty="0">
                    <a:latin typeface="メイリオ" panose="020B0604030504040204" pitchFamily="50" charset="-128"/>
                    <a:ea typeface="メイリオ" panose="020B0604030504040204" pitchFamily="50" charset="-128"/>
                  </a:rPr>
                  <a:t>ランナー</a:t>
                </a:r>
                <a:endParaRPr lang="en-US" altLang="ja-JP" sz="1200" dirty="0">
                  <a:latin typeface="メイリオ" panose="020B0604030504040204" pitchFamily="50" charset="-128"/>
                  <a:ea typeface="メイリオ" panose="020B0604030504040204" pitchFamily="50" charset="-128"/>
                </a:endParaRPr>
              </a:p>
            </p:txBody>
          </p:sp>
        </p:grpSp>
        <p:pic>
          <p:nvPicPr>
            <p:cNvPr id="173" name="グラフィックス 172" descr="線矢印: 直線">
              <a:extLst>
                <a:ext uri="{FF2B5EF4-FFF2-40B4-BE49-F238E27FC236}">
                  <a16:creationId xmlns:a16="http://schemas.microsoft.com/office/drawing/2014/main" id="{EA320FE5-158A-447E-82B5-D32D78ECFF3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10800000">
              <a:off x="2142738" y="6948561"/>
              <a:ext cx="914400" cy="914400"/>
            </a:xfrm>
            <a:prstGeom prst="rect">
              <a:avLst/>
            </a:prstGeom>
          </p:spPr>
        </p:pic>
        <p:sp>
          <p:nvSpPr>
            <p:cNvPr id="174" name="テキスト ボックス 173">
              <a:extLst>
                <a:ext uri="{FF2B5EF4-FFF2-40B4-BE49-F238E27FC236}">
                  <a16:creationId xmlns:a16="http://schemas.microsoft.com/office/drawing/2014/main" id="{ABCAA5D6-691E-4946-9C3E-4BD0C86A9E5B}"/>
                </a:ext>
              </a:extLst>
            </p:cNvPr>
            <p:cNvSpPr txBox="1"/>
            <p:nvPr/>
          </p:nvSpPr>
          <p:spPr>
            <a:xfrm>
              <a:off x="1946827" y="7484615"/>
              <a:ext cx="1373655" cy="318549"/>
            </a:xfrm>
            <a:prstGeom prst="rect">
              <a:avLst/>
            </a:prstGeom>
            <a:ln>
              <a:headEnd type="triangle" w="lg" len="lg"/>
              <a:tailEnd type="none"/>
            </a:ln>
            <a:effectLst/>
          </p:spPr>
          <p:txBody>
            <a:bodyPr wrap="square" rtlCol="0" anchor="ctr">
              <a:spAutoFit/>
            </a:bodyPr>
            <a:lstStyle>
              <a:defPPr>
                <a:defRPr lang="ja-JP"/>
              </a:defPPr>
              <a:lvl1pPr>
                <a:lnSpc>
                  <a:spcPct val="120000"/>
                </a:lnSpc>
                <a:defRPr sz="900">
                  <a:latin typeface="ヒラギノ丸ゴ ProN W4"/>
                  <a:ea typeface="ヒラギノ丸ゴ ProN W4"/>
                  <a:cs typeface="ヒラギノ丸ゴ ProN W4"/>
                </a:defRPr>
              </a:lvl1pPr>
            </a:lstStyle>
            <a:p>
              <a:pPr algn="ctr">
                <a:lnSpc>
                  <a:spcPct val="130000"/>
                </a:lnSpc>
              </a:pPr>
              <a:r>
                <a:rPr lang="ja-JP" altLang="en-US" sz="1200" dirty="0">
                  <a:latin typeface="メイリオ" panose="020B0604030504040204" pitchFamily="50" charset="-128"/>
                  <a:ea typeface="メイリオ" panose="020B0604030504040204" pitchFamily="50" charset="-128"/>
                </a:rPr>
                <a:t>応援・サポート</a:t>
              </a:r>
              <a:endParaRPr lang="en-US" altLang="ja-JP" sz="1200" dirty="0">
                <a:latin typeface="メイリオ" panose="020B0604030504040204" pitchFamily="50" charset="-128"/>
                <a:ea typeface="メイリオ" panose="020B0604030504040204" pitchFamily="50" charset="-128"/>
              </a:endParaRPr>
            </a:p>
          </p:txBody>
        </p:sp>
        <p:pic>
          <p:nvPicPr>
            <p:cNvPr id="65" name="グラフィックス 172" descr="線矢印: 直線">
              <a:extLst>
                <a:ext uri="{FF2B5EF4-FFF2-40B4-BE49-F238E27FC236}">
                  <a16:creationId xmlns:a16="http://schemas.microsoft.com/office/drawing/2014/main" id="{EA320FE5-158A-447E-82B5-D32D78ECFF3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10800000">
              <a:off x="4372630" y="6986303"/>
              <a:ext cx="914400" cy="914400"/>
            </a:xfrm>
            <a:prstGeom prst="rect">
              <a:avLst/>
            </a:prstGeom>
          </p:spPr>
        </p:pic>
        <p:sp>
          <p:nvSpPr>
            <p:cNvPr id="68" name="テキスト ボックス 67">
              <a:extLst>
                <a:ext uri="{FF2B5EF4-FFF2-40B4-BE49-F238E27FC236}">
                  <a16:creationId xmlns:a16="http://schemas.microsoft.com/office/drawing/2014/main" id="{B93FB2A9-78F0-4749-9D31-4E95A7508C42}"/>
                </a:ext>
              </a:extLst>
            </p:cNvPr>
            <p:cNvSpPr txBox="1"/>
            <p:nvPr/>
          </p:nvSpPr>
          <p:spPr>
            <a:xfrm>
              <a:off x="4371872" y="7483864"/>
              <a:ext cx="799562" cy="332399"/>
            </a:xfrm>
            <a:prstGeom prst="rect">
              <a:avLst/>
            </a:prstGeom>
            <a:ln>
              <a:headEnd type="triangle" w="lg" len="lg"/>
              <a:tailEnd type="none"/>
            </a:ln>
            <a:effectLst/>
          </p:spPr>
          <p:txBody>
            <a:bodyPr wrap="square" rtlCol="0" anchor="ctr">
              <a:spAutoFit/>
            </a:bodyPr>
            <a:lstStyle>
              <a:defPPr>
                <a:defRPr lang="ja-JP"/>
              </a:defPPr>
              <a:lvl1pPr>
                <a:lnSpc>
                  <a:spcPct val="120000"/>
                </a:lnSpc>
                <a:defRPr sz="900">
                  <a:latin typeface="ヒラギノ丸ゴ ProN W4"/>
                  <a:ea typeface="ヒラギノ丸ゴ ProN W4"/>
                  <a:cs typeface="ヒラギノ丸ゴ ProN W4"/>
                </a:defRPr>
              </a:lvl1pPr>
            </a:lstStyle>
            <a:p>
              <a:pPr algn="ctr">
                <a:lnSpc>
                  <a:spcPct val="130000"/>
                </a:lnSpc>
              </a:pPr>
              <a:r>
                <a:rPr lang="ja-JP" altLang="en-US" sz="1200" dirty="0">
                  <a:latin typeface="メイリオ" panose="020B0604030504040204" pitchFamily="50" charset="-128"/>
                  <a:ea typeface="メイリオ" panose="020B0604030504040204" pitchFamily="50" charset="-128"/>
                </a:rPr>
                <a:t>呼びかけ</a:t>
              </a:r>
              <a:endParaRPr lang="en-US" altLang="ja-JP" sz="1200" dirty="0">
                <a:latin typeface="メイリオ" panose="020B0604030504040204" pitchFamily="50" charset="-128"/>
                <a:ea typeface="メイリオ" panose="020B0604030504040204" pitchFamily="50" charset="-128"/>
              </a:endParaRPr>
            </a:p>
          </p:txBody>
        </p:sp>
        <p:grpSp>
          <p:nvGrpSpPr>
            <p:cNvPr id="6" name="グループ化 5">
              <a:extLst>
                <a:ext uri="{FF2B5EF4-FFF2-40B4-BE49-F238E27FC236}">
                  <a16:creationId xmlns:a16="http://schemas.microsoft.com/office/drawing/2014/main" id="{D29C82C0-BF45-E460-060B-3A9E11CFEEB4}"/>
                </a:ext>
              </a:extLst>
            </p:cNvPr>
            <p:cNvGrpSpPr/>
            <p:nvPr/>
          </p:nvGrpSpPr>
          <p:grpSpPr>
            <a:xfrm>
              <a:off x="5105435" y="6673517"/>
              <a:ext cx="1617981" cy="1358247"/>
              <a:chOff x="5105435" y="6673517"/>
              <a:chExt cx="1617981" cy="1358247"/>
            </a:xfrm>
          </p:grpSpPr>
          <p:sp>
            <p:nvSpPr>
              <p:cNvPr id="171" name="テキスト ボックス 170">
                <a:extLst>
                  <a:ext uri="{FF2B5EF4-FFF2-40B4-BE49-F238E27FC236}">
                    <a16:creationId xmlns:a16="http://schemas.microsoft.com/office/drawing/2014/main" id="{84B0C2AD-A2DD-4CFD-826A-F09AF4C1FF86}"/>
                  </a:ext>
                </a:extLst>
              </p:cNvPr>
              <p:cNvSpPr txBox="1"/>
              <p:nvPr/>
            </p:nvSpPr>
            <p:spPr>
              <a:xfrm>
                <a:off x="5105435" y="7172485"/>
                <a:ext cx="1617981" cy="318549"/>
              </a:xfrm>
              <a:prstGeom prst="rect">
                <a:avLst/>
              </a:prstGeom>
              <a:ln>
                <a:headEnd type="triangle" w="lg" len="lg"/>
                <a:tailEnd type="none"/>
              </a:ln>
              <a:effectLst/>
            </p:spPr>
            <p:txBody>
              <a:bodyPr wrap="square" rtlCol="0" anchor="ctr">
                <a:spAutoFit/>
              </a:bodyPr>
              <a:lstStyle>
                <a:defPPr>
                  <a:defRPr lang="ja-JP"/>
                </a:defPPr>
                <a:lvl1pPr>
                  <a:lnSpc>
                    <a:spcPct val="120000"/>
                  </a:lnSpc>
                  <a:defRPr sz="900">
                    <a:latin typeface="ヒラギノ丸ゴ ProN W4"/>
                    <a:ea typeface="ヒラギノ丸ゴ ProN W4"/>
                    <a:cs typeface="ヒラギノ丸ゴ ProN W4"/>
                  </a:defRPr>
                </a:lvl1pPr>
              </a:lstStyle>
              <a:p>
                <a:pPr algn="ctr">
                  <a:lnSpc>
                    <a:spcPct val="130000"/>
                  </a:lnSpc>
                </a:pPr>
                <a:r>
                  <a:rPr lang="ja-JP" altLang="en-US" sz="1200" dirty="0">
                    <a:latin typeface="メイリオ" panose="020B0604030504040204" pitchFamily="50" charset="-128"/>
                    <a:ea typeface="メイリオ" panose="020B0604030504040204" pitchFamily="50" charset="-128"/>
                  </a:rPr>
                  <a:t>家族・友人・知人</a:t>
                </a:r>
                <a:endParaRPr lang="en-US" altLang="ja-JP" sz="1200" dirty="0">
                  <a:latin typeface="メイリオ" panose="020B0604030504040204" pitchFamily="50" charset="-128"/>
                  <a:ea typeface="メイリオ" panose="020B0604030504040204" pitchFamily="50" charset="-128"/>
                </a:endParaRPr>
              </a:p>
            </p:txBody>
          </p:sp>
          <p:sp>
            <p:nvSpPr>
              <p:cNvPr id="189" name="フローチャート: 結合子 188">
                <a:extLst>
                  <a:ext uri="{FF2B5EF4-FFF2-40B4-BE49-F238E27FC236}">
                    <a16:creationId xmlns:a16="http://schemas.microsoft.com/office/drawing/2014/main" id="{4C9D4C12-49C1-42EB-8FEE-70EEEDFC612C}"/>
                  </a:ext>
                </a:extLst>
              </p:cNvPr>
              <p:cNvSpPr/>
              <p:nvPr/>
            </p:nvSpPr>
            <p:spPr>
              <a:xfrm>
                <a:off x="5374425" y="6723701"/>
                <a:ext cx="1080000" cy="1080000"/>
              </a:xfrm>
              <a:prstGeom prst="flowChartConnector">
                <a:avLst/>
              </a:prstGeom>
              <a:solidFill>
                <a:srgbClr val="FCD817">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60" name="グラフィックス 39" descr="男性">
                <a:extLst>
                  <a:ext uri="{FF2B5EF4-FFF2-40B4-BE49-F238E27FC236}">
                    <a16:creationId xmlns:a16="http://schemas.microsoft.com/office/drawing/2014/main" id="{038A4A55-E62A-4DB4-B436-E999EADC1FF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315009" y="7488726"/>
                <a:ext cx="543038" cy="543038"/>
              </a:xfrm>
              <a:prstGeom prst="rect">
                <a:avLst/>
              </a:prstGeom>
            </p:spPr>
          </p:pic>
          <p:pic>
            <p:nvPicPr>
              <p:cNvPr id="61" name="グラフィックス 39" descr="男性">
                <a:extLst>
                  <a:ext uri="{FF2B5EF4-FFF2-40B4-BE49-F238E27FC236}">
                    <a16:creationId xmlns:a16="http://schemas.microsoft.com/office/drawing/2014/main" id="{038A4A55-E62A-4DB4-B436-E999EADC1FF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626385" y="7484615"/>
                <a:ext cx="547149" cy="547149"/>
              </a:xfrm>
              <a:prstGeom prst="rect">
                <a:avLst/>
              </a:prstGeom>
            </p:spPr>
          </p:pic>
          <p:pic>
            <p:nvPicPr>
              <p:cNvPr id="63" name="グラフィックス 39" descr="男性">
                <a:extLst>
                  <a:ext uri="{FF2B5EF4-FFF2-40B4-BE49-F238E27FC236}">
                    <a16:creationId xmlns:a16="http://schemas.microsoft.com/office/drawing/2014/main" id="{038A4A55-E62A-4DB4-B436-E999EADC1FF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935750" y="7483662"/>
                <a:ext cx="548102" cy="548102"/>
              </a:xfrm>
              <a:prstGeom prst="rect">
                <a:avLst/>
              </a:prstGeom>
            </p:spPr>
          </p:pic>
          <p:pic>
            <p:nvPicPr>
              <p:cNvPr id="70" name="グラフィックス 39" descr="男性">
                <a:extLst>
                  <a:ext uri="{FF2B5EF4-FFF2-40B4-BE49-F238E27FC236}">
                    <a16:creationId xmlns:a16="http://schemas.microsoft.com/office/drawing/2014/main" id="{038A4A55-E62A-4DB4-B436-E999EADC1FF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298963" y="6678581"/>
                <a:ext cx="543038" cy="543038"/>
              </a:xfrm>
              <a:prstGeom prst="rect">
                <a:avLst/>
              </a:prstGeom>
            </p:spPr>
          </p:pic>
          <p:pic>
            <p:nvPicPr>
              <p:cNvPr id="71" name="グラフィックス 39" descr="男性">
                <a:extLst>
                  <a:ext uri="{FF2B5EF4-FFF2-40B4-BE49-F238E27FC236}">
                    <a16:creationId xmlns:a16="http://schemas.microsoft.com/office/drawing/2014/main" id="{038A4A55-E62A-4DB4-B436-E999EADC1FF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610339" y="6674470"/>
                <a:ext cx="547149" cy="547149"/>
              </a:xfrm>
              <a:prstGeom prst="rect">
                <a:avLst/>
              </a:prstGeom>
            </p:spPr>
          </p:pic>
          <p:pic>
            <p:nvPicPr>
              <p:cNvPr id="72" name="グラフィックス 39" descr="男性">
                <a:extLst>
                  <a:ext uri="{FF2B5EF4-FFF2-40B4-BE49-F238E27FC236}">
                    <a16:creationId xmlns:a16="http://schemas.microsoft.com/office/drawing/2014/main" id="{038A4A55-E62A-4DB4-B436-E999EADC1FF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919704" y="6673517"/>
                <a:ext cx="548102" cy="548102"/>
              </a:xfrm>
              <a:prstGeom prst="rect">
                <a:avLst/>
              </a:prstGeom>
            </p:spPr>
          </p:pic>
        </p:grpSp>
        <p:cxnSp>
          <p:nvCxnSpPr>
            <p:cNvPr id="14" name="直線コネクタ 13">
              <a:extLst>
                <a:ext uri="{FF2B5EF4-FFF2-40B4-BE49-F238E27FC236}">
                  <a16:creationId xmlns:a16="http://schemas.microsoft.com/office/drawing/2014/main" id="{F43227D5-FA27-2AA7-2D88-44BCDE18E53C}"/>
                </a:ext>
              </a:extLst>
            </p:cNvPr>
            <p:cNvCxnSpPr>
              <a:cxnSpLocks/>
            </p:cNvCxnSpPr>
            <p:nvPr/>
          </p:nvCxnSpPr>
          <p:spPr>
            <a:xfrm flipH="1" flipV="1">
              <a:off x="4144846" y="7063686"/>
              <a:ext cx="1095706" cy="1539"/>
            </a:xfrm>
            <a:prstGeom prst="line">
              <a:avLst/>
            </a:prstGeom>
            <a:ln w="57150"/>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3186125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図形グループ 18"/>
          <p:cNvGrpSpPr/>
          <p:nvPr/>
        </p:nvGrpSpPr>
        <p:grpSpPr>
          <a:xfrm>
            <a:off x="182626" y="9542451"/>
            <a:ext cx="6531617" cy="250600"/>
            <a:chOff x="170415" y="9530240"/>
            <a:chExt cx="6531617" cy="250600"/>
          </a:xfrm>
        </p:grpSpPr>
        <p:cxnSp>
          <p:nvCxnSpPr>
            <p:cNvPr id="20" name="直線コネクタ 19"/>
            <p:cNvCxnSpPr/>
            <p:nvPr/>
          </p:nvCxnSpPr>
          <p:spPr>
            <a:xfrm>
              <a:off x="170415" y="9664561"/>
              <a:ext cx="6447067" cy="0"/>
            </a:xfrm>
            <a:prstGeom prst="line">
              <a:avLst/>
            </a:prstGeom>
            <a:ln w="9525" cmpd="sng">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21" name="角丸四角形 20"/>
            <p:cNvSpPr/>
            <p:nvPr/>
          </p:nvSpPr>
          <p:spPr>
            <a:xfrm>
              <a:off x="6447860" y="9530240"/>
              <a:ext cx="250600" cy="250600"/>
            </a:xfrm>
            <a:prstGeom prst="roundRect">
              <a:avLst/>
            </a:prstGeom>
            <a:solidFill>
              <a:schemeClr val="tx1">
                <a:lumMod val="50000"/>
                <a:lumOff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6459658" y="9534573"/>
              <a:ext cx="242374" cy="230832"/>
            </a:xfrm>
            <a:prstGeom prst="rect">
              <a:avLst/>
            </a:prstGeom>
            <a:noFill/>
          </p:spPr>
          <p:txBody>
            <a:bodyPr wrap="none" rtlCol="0">
              <a:spAutoFit/>
            </a:bodyPr>
            <a:lstStyle/>
            <a:p>
              <a:pPr algn="ctr"/>
              <a:r>
                <a:rPr lang="en-US" altLang="ja-JP" sz="900" dirty="0">
                  <a:solidFill>
                    <a:schemeClr val="bg1"/>
                  </a:solidFill>
                  <a:latin typeface="ヒラギノ角ゴ ProN W6"/>
                  <a:ea typeface="ヒラギノ角ゴ ProN W6"/>
                  <a:cs typeface="ヒラギノ角ゴ ProN W6"/>
                </a:rPr>
                <a:t>7</a:t>
              </a:r>
              <a:endParaRPr kumimoji="1" lang="ja-JP" altLang="en-US" sz="900" dirty="0">
                <a:solidFill>
                  <a:schemeClr val="bg1"/>
                </a:solidFill>
                <a:latin typeface="ヒラギノ角ゴ ProN W6"/>
                <a:ea typeface="ヒラギノ角ゴ ProN W6"/>
                <a:cs typeface="ヒラギノ角ゴ ProN W6"/>
              </a:endParaRPr>
            </a:p>
          </p:txBody>
        </p:sp>
      </p:grpSp>
      <p:grpSp>
        <p:nvGrpSpPr>
          <p:cNvPr id="25" name="図形グループ 24"/>
          <p:cNvGrpSpPr/>
          <p:nvPr/>
        </p:nvGrpSpPr>
        <p:grpSpPr>
          <a:xfrm>
            <a:off x="302550" y="945102"/>
            <a:ext cx="6251431" cy="333871"/>
            <a:chOff x="366050" y="856202"/>
            <a:chExt cx="6251431" cy="333871"/>
          </a:xfrm>
        </p:grpSpPr>
        <p:grpSp>
          <p:nvGrpSpPr>
            <p:cNvPr id="28" name="図形グループ 27"/>
            <p:cNvGrpSpPr/>
            <p:nvPr/>
          </p:nvGrpSpPr>
          <p:grpSpPr>
            <a:xfrm>
              <a:off x="423426" y="856202"/>
              <a:ext cx="6194055" cy="311273"/>
              <a:chOff x="423426" y="4009089"/>
              <a:chExt cx="6194055" cy="311273"/>
            </a:xfrm>
          </p:grpSpPr>
          <p:sp>
            <p:nvSpPr>
              <p:cNvPr id="32" name="角丸四角形 31"/>
              <p:cNvSpPr/>
              <p:nvPr/>
            </p:nvSpPr>
            <p:spPr>
              <a:xfrm>
                <a:off x="423426" y="4009089"/>
                <a:ext cx="6194055" cy="287999"/>
              </a:xfrm>
              <a:prstGeom prst="roundRect">
                <a:avLst/>
              </a:prstGeom>
              <a:solidFill>
                <a:schemeClr val="tx1">
                  <a:lumMod val="65000"/>
                  <a:lumOff val="3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33" name="テキスト ボックス 32"/>
              <p:cNvSpPr txBox="1"/>
              <p:nvPr/>
            </p:nvSpPr>
            <p:spPr>
              <a:xfrm>
                <a:off x="761833" y="4043363"/>
                <a:ext cx="3570208" cy="276999"/>
              </a:xfrm>
              <a:prstGeom prst="rect">
                <a:avLst/>
              </a:prstGeom>
              <a:noFill/>
            </p:spPr>
            <p:txBody>
              <a:bodyPr wrap="none" rtlCol="0">
                <a:spAutoFit/>
              </a:bodyPr>
              <a:lstStyle/>
              <a:p>
                <a:r>
                  <a:rPr lang="ja-JP" altLang="en-US" sz="1200" dirty="0">
                    <a:solidFill>
                      <a:schemeClr val="bg1"/>
                    </a:solidFill>
                    <a:latin typeface="メイリオ" panose="020B0604030504040204" pitchFamily="50" charset="-128"/>
                    <a:ea typeface="メイリオ" panose="020B0604030504040204" pitchFamily="50" charset="-128"/>
                    <a:cs typeface="A-OTF 新ゴ Pro DB"/>
                  </a:rPr>
                  <a:t>チャリティパートナーにご協力いただきたいこと</a:t>
                </a:r>
                <a:endParaRPr lang="en-US" altLang="ja-JP" sz="1200" dirty="0">
                  <a:solidFill>
                    <a:schemeClr val="bg1"/>
                  </a:solidFill>
                  <a:latin typeface="メイリオ" panose="020B0604030504040204" pitchFamily="50" charset="-128"/>
                  <a:ea typeface="メイリオ" panose="020B0604030504040204" pitchFamily="50" charset="-128"/>
                  <a:cs typeface="A-OTF 新ゴ Pro DB"/>
                </a:endParaRPr>
              </a:p>
            </p:txBody>
          </p:sp>
        </p:grpSp>
        <p:grpSp>
          <p:nvGrpSpPr>
            <p:cNvPr id="29" name="図形グループ 28"/>
            <p:cNvGrpSpPr/>
            <p:nvPr/>
          </p:nvGrpSpPr>
          <p:grpSpPr>
            <a:xfrm>
              <a:off x="366050" y="856202"/>
              <a:ext cx="409086" cy="333871"/>
              <a:chOff x="96780" y="4009089"/>
              <a:chExt cx="409086" cy="333871"/>
            </a:xfrm>
          </p:grpSpPr>
          <p:sp>
            <p:nvSpPr>
              <p:cNvPr id="30" name="角丸四角形 29"/>
              <p:cNvSpPr/>
              <p:nvPr/>
            </p:nvSpPr>
            <p:spPr>
              <a:xfrm>
                <a:off x="154784" y="4009089"/>
                <a:ext cx="288000" cy="287999"/>
              </a:xfrm>
              <a:prstGeom prst="roundRect">
                <a:avLst/>
              </a:prstGeom>
              <a:solidFill>
                <a:srgbClr val="FF6600"/>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050">
                  <a:latin typeface="メイリオ" panose="020B0604030504040204" pitchFamily="50" charset="-128"/>
                  <a:ea typeface="メイリオ" panose="020B0604030504040204" pitchFamily="50" charset="-128"/>
                </a:endParaRPr>
              </a:p>
            </p:txBody>
          </p:sp>
          <p:sp>
            <p:nvSpPr>
              <p:cNvPr id="31" name="テキスト ボックス 30"/>
              <p:cNvSpPr txBox="1"/>
              <p:nvPr/>
            </p:nvSpPr>
            <p:spPr>
              <a:xfrm>
                <a:off x="96780" y="4035183"/>
                <a:ext cx="409086" cy="307777"/>
              </a:xfrm>
              <a:prstGeom prst="rect">
                <a:avLst/>
              </a:prstGeom>
              <a:noFill/>
            </p:spPr>
            <p:txBody>
              <a:bodyPr wrap="none" rtlCol="0">
                <a:spAutoFit/>
              </a:bodyPr>
              <a:lstStyle/>
              <a:p>
                <a:pPr algn="ctr"/>
                <a:r>
                  <a:rPr kumimoji="1" lang="en-US" altLang="ja-JP" sz="1400" dirty="0">
                    <a:solidFill>
                      <a:schemeClr val="bg1"/>
                    </a:solidFill>
                    <a:latin typeface="メイリオ" panose="020B0604030504040204" pitchFamily="50" charset="-128"/>
                    <a:ea typeface="メイリオ" panose="020B0604030504040204" pitchFamily="50" charset="-128"/>
                    <a:cs typeface="ヒラギノ角ゴ ProN W6"/>
                  </a:rPr>
                  <a:t>10</a:t>
                </a:r>
                <a:endParaRPr kumimoji="1" lang="ja-JP" altLang="en-US" sz="1400" dirty="0">
                  <a:solidFill>
                    <a:schemeClr val="bg1"/>
                  </a:solidFill>
                  <a:latin typeface="メイリオ" panose="020B0604030504040204" pitchFamily="50" charset="-128"/>
                  <a:ea typeface="メイリオ" panose="020B0604030504040204" pitchFamily="50" charset="-128"/>
                  <a:cs typeface="ヒラギノ角ゴ ProN W6"/>
                </a:endParaRPr>
              </a:p>
            </p:txBody>
          </p:sp>
        </p:grpSp>
      </p:grpSp>
      <p:sp>
        <p:nvSpPr>
          <p:cNvPr id="44" name="テキスト ボックス 43">
            <a:extLst>
              <a:ext uri="{FF2B5EF4-FFF2-40B4-BE49-F238E27FC236}">
                <a16:creationId xmlns:a16="http://schemas.microsoft.com/office/drawing/2014/main" id="{730DFBA3-2FA8-4880-8F50-9A64AB8BE023}"/>
              </a:ext>
            </a:extLst>
          </p:cNvPr>
          <p:cNvSpPr txBox="1"/>
          <p:nvPr/>
        </p:nvSpPr>
        <p:spPr>
          <a:xfrm>
            <a:off x="208934" y="1429860"/>
            <a:ext cx="6447067" cy="1023357"/>
          </a:xfrm>
          <a:prstGeom prst="rect">
            <a:avLst/>
          </a:prstGeom>
          <a:noFill/>
        </p:spPr>
        <p:txBody>
          <a:bodyPr wrap="square" rtlCol="0">
            <a:spAutoFit/>
          </a:bodyPr>
          <a:lstStyle/>
          <a:p>
            <a:pPr marL="0" marR="0" lvl="0" indent="0" defTabSz="914400" eaLnBrk="1" fontAlgn="base" latinLnBrk="0" hangingPunct="1">
              <a:lnSpc>
                <a:spcPct val="110000"/>
              </a:lnSpc>
              <a:spcBef>
                <a:spcPct val="0"/>
              </a:spcBef>
              <a:spcAft>
                <a:spcPct val="0"/>
              </a:spcAft>
              <a:buClrTx/>
              <a:buSzTx/>
              <a:buFontTx/>
              <a:buNone/>
              <a:tabLst/>
              <a:defRPr/>
            </a:pPr>
            <a:r>
              <a:rPr kumimoji="0" lang="ja-JP" altLang="en-US" sz="1100" b="1" kern="0" dirty="0">
                <a:latin typeface="Meiryo UI" panose="020B0604030504040204" pitchFamily="50" charset="-128"/>
                <a:ea typeface="Meiryo UI" panose="020B0604030504040204" pitchFamily="50" charset="-128"/>
              </a:rPr>
              <a:t>　（１）</a:t>
            </a:r>
            <a:r>
              <a:rPr kumimoji="0" lang="ja-JP" altLang="en-US" sz="1100" b="1" kern="0" dirty="0">
                <a:solidFill>
                  <a:srgbClr val="000000"/>
                </a:solidFill>
                <a:latin typeface="メイリオ" panose="020B0604030504040204" pitchFamily="50" charset="-128"/>
                <a:ea typeface="メイリオ" panose="020B0604030504040204" pitchFamily="50" charset="-128"/>
              </a:rPr>
              <a:t>チャリティランナーのサポート</a:t>
            </a:r>
            <a:endParaRPr kumimoji="0" lang="en-US" altLang="ja-JP" sz="1100" b="1" kern="0" dirty="0">
              <a:solidFill>
                <a:srgbClr val="000000"/>
              </a:solidFill>
              <a:latin typeface="メイリオ" panose="020B0604030504040204" pitchFamily="50" charset="-128"/>
              <a:ea typeface="メイリオ" panose="020B0604030504040204" pitchFamily="50" charset="-128"/>
            </a:endParaRPr>
          </a:p>
          <a:p>
            <a:pPr lvl="0" defTabSz="914400" fontAlgn="base">
              <a:lnSpc>
                <a:spcPct val="110000"/>
              </a:lnSpc>
              <a:spcBef>
                <a:spcPct val="0"/>
              </a:spcBef>
              <a:spcAft>
                <a:spcPct val="0"/>
              </a:spcAft>
              <a:defRPr/>
            </a:pPr>
            <a:r>
              <a:rPr kumimoji="0" lang="ja-JP" altLang="en-US" sz="1100" kern="0" dirty="0">
                <a:solidFill>
                  <a:srgbClr val="000000"/>
                </a:solidFill>
                <a:latin typeface="メイリオ" panose="020B0604030504040204" pitchFamily="50" charset="-128"/>
                <a:ea typeface="メイリオ" panose="020B0604030504040204" pitchFamily="50" charset="-128"/>
              </a:rPr>
              <a:t>  </a:t>
            </a:r>
            <a:r>
              <a:rPr kumimoji="0" lang="en-US" altLang="ja-JP" sz="1100" kern="0" dirty="0">
                <a:solidFill>
                  <a:srgbClr val="000000"/>
                </a:solidFill>
                <a:latin typeface="メイリオ" panose="020B0604030504040204" pitchFamily="50" charset="-128"/>
                <a:ea typeface="メイリオ" panose="020B0604030504040204" pitchFamily="50" charset="-128"/>
              </a:rPr>
              <a:t>   </a:t>
            </a:r>
            <a:r>
              <a:rPr kumimoji="0" lang="ja-JP" altLang="en-US" sz="1100" kern="0" dirty="0">
                <a:solidFill>
                  <a:srgbClr val="000000"/>
                </a:solidFill>
                <a:latin typeface="メイリオ" panose="020B0604030504040204" pitchFamily="50" charset="-128"/>
                <a:ea typeface="メイリオ" panose="020B0604030504040204" pitchFamily="50" charset="-128"/>
              </a:rPr>
              <a:t> 　 　各チャリティパートナーには、合同練習会、交流会イベントや、大会終了後の慰労会など　</a:t>
            </a:r>
            <a:endParaRPr kumimoji="0" lang="en-US" altLang="ja-JP" sz="1100" kern="0" dirty="0">
              <a:solidFill>
                <a:srgbClr val="000000"/>
              </a:solidFill>
              <a:latin typeface="メイリオ" panose="020B0604030504040204" pitchFamily="50" charset="-128"/>
              <a:ea typeface="メイリオ" panose="020B0604030504040204" pitchFamily="50" charset="-128"/>
            </a:endParaRPr>
          </a:p>
          <a:p>
            <a:pPr lvl="0" defTabSz="914400" fontAlgn="base">
              <a:lnSpc>
                <a:spcPct val="110000"/>
              </a:lnSpc>
              <a:spcBef>
                <a:spcPct val="0"/>
              </a:spcBef>
              <a:spcAft>
                <a:spcPct val="0"/>
              </a:spcAft>
              <a:defRPr/>
            </a:pPr>
            <a:r>
              <a:rPr kumimoji="0" lang="ja-JP" altLang="en-US" sz="1100" kern="0" dirty="0">
                <a:solidFill>
                  <a:srgbClr val="000000"/>
                </a:solidFill>
                <a:latin typeface="メイリオ" panose="020B0604030504040204" pitchFamily="50" charset="-128"/>
                <a:ea typeface="メイリオ" panose="020B0604030504040204" pitchFamily="50" charset="-128"/>
              </a:rPr>
              <a:t>　　　 チャリティランナーのサポートをお願いします。</a:t>
            </a:r>
            <a:endParaRPr kumimoji="0" lang="en-US" altLang="ja-JP" sz="1100" kern="0" dirty="0">
              <a:solidFill>
                <a:srgbClr val="000000"/>
              </a:solidFill>
              <a:latin typeface="メイリオ" panose="020B0604030504040204" pitchFamily="50" charset="-128"/>
              <a:ea typeface="メイリオ" panose="020B0604030504040204" pitchFamily="50" charset="-128"/>
            </a:endParaRPr>
          </a:p>
          <a:p>
            <a:pPr marL="0" marR="0" lvl="0" indent="0" defTabSz="914400" eaLnBrk="1" fontAlgn="base" latinLnBrk="0" hangingPunct="1">
              <a:lnSpc>
                <a:spcPct val="110000"/>
              </a:lnSpc>
              <a:spcBef>
                <a:spcPct val="0"/>
              </a:spcBef>
              <a:spcAft>
                <a:spcPct val="0"/>
              </a:spcAft>
              <a:buClrTx/>
              <a:buSzTx/>
              <a:buFontTx/>
              <a:buNone/>
              <a:tabLst/>
              <a:defRPr/>
            </a:pPr>
            <a:r>
              <a:rPr kumimoji="0" lang="ja-JP" altLang="en-US" sz="1100" kern="0" dirty="0">
                <a:solidFill>
                  <a:srgbClr val="000000"/>
                </a:solidFill>
                <a:latin typeface="メイリオ" panose="020B0604030504040204" pitchFamily="50" charset="-128"/>
                <a:ea typeface="メイリオ" panose="020B0604030504040204" pitchFamily="50" charset="-128"/>
              </a:rPr>
              <a:t>　          組織委員会、チャリティパートナーが一体となって、チャリティランナーのチャレンジを</a:t>
            </a:r>
            <a:endParaRPr kumimoji="0" lang="en-US" altLang="ja-JP" sz="1100" kern="0" dirty="0">
              <a:solidFill>
                <a:srgbClr val="000000"/>
              </a:solidFill>
              <a:latin typeface="メイリオ" panose="020B0604030504040204" pitchFamily="50" charset="-128"/>
              <a:ea typeface="メイリオ" panose="020B0604030504040204" pitchFamily="50" charset="-128"/>
            </a:endParaRPr>
          </a:p>
          <a:p>
            <a:pPr marL="0" marR="0" lvl="0" indent="0" defTabSz="914400" eaLnBrk="1" fontAlgn="base" latinLnBrk="0" hangingPunct="1">
              <a:lnSpc>
                <a:spcPct val="110000"/>
              </a:lnSpc>
              <a:spcBef>
                <a:spcPct val="0"/>
              </a:spcBef>
              <a:spcAft>
                <a:spcPct val="0"/>
              </a:spcAft>
              <a:buClrTx/>
              <a:buSzTx/>
              <a:buFontTx/>
              <a:buNone/>
              <a:tabLst/>
              <a:defRPr/>
            </a:pPr>
            <a:r>
              <a:rPr kumimoji="0" lang="en-US" altLang="ja-JP" sz="1100" kern="0" dirty="0">
                <a:solidFill>
                  <a:srgbClr val="000000"/>
                </a:solidFill>
                <a:latin typeface="メイリオ" panose="020B0604030504040204" pitchFamily="50" charset="-128"/>
                <a:ea typeface="メイリオ" panose="020B0604030504040204" pitchFamily="50" charset="-128"/>
              </a:rPr>
              <a:t>          </a:t>
            </a:r>
            <a:r>
              <a:rPr kumimoji="0" lang="ja-JP" altLang="en-US" sz="1100" kern="0" dirty="0">
                <a:solidFill>
                  <a:srgbClr val="000000"/>
                </a:solidFill>
                <a:latin typeface="メイリオ" panose="020B0604030504040204" pitchFamily="50" charset="-128"/>
                <a:ea typeface="メイリオ" panose="020B0604030504040204" pitchFamily="50" charset="-128"/>
              </a:rPr>
              <a:t>支えます。</a:t>
            </a:r>
            <a:endParaRPr kumimoji="0" lang="en-US" altLang="ja-JP" sz="1100" kern="0" dirty="0">
              <a:solidFill>
                <a:srgbClr val="000000"/>
              </a:solidFill>
              <a:latin typeface="メイリオ" panose="020B0604030504040204" pitchFamily="50" charset="-128"/>
              <a:ea typeface="メイリオ" panose="020B0604030504040204" pitchFamily="50" charset="-128"/>
            </a:endParaRPr>
          </a:p>
        </p:txBody>
      </p:sp>
      <p:sp>
        <p:nvSpPr>
          <p:cNvPr id="50" name="テキスト ボックス 49">
            <a:extLst>
              <a:ext uri="{FF2B5EF4-FFF2-40B4-BE49-F238E27FC236}">
                <a16:creationId xmlns:a16="http://schemas.microsoft.com/office/drawing/2014/main" id="{4269B253-7593-45AB-8F36-C344BB49FC72}"/>
              </a:ext>
            </a:extLst>
          </p:cNvPr>
          <p:cNvSpPr txBox="1"/>
          <p:nvPr/>
        </p:nvSpPr>
        <p:spPr>
          <a:xfrm>
            <a:off x="158203" y="2451766"/>
            <a:ext cx="6556039" cy="1023357"/>
          </a:xfrm>
          <a:prstGeom prst="rect">
            <a:avLst/>
          </a:prstGeom>
          <a:noFill/>
        </p:spPr>
        <p:txBody>
          <a:bodyPr wrap="square" rtlCol="0">
            <a:spAutoFit/>
          </a:bodyPr>
          <a:lstStyle/>
          <a:p>
            <a:pPr defTabSz="914400" fontAlgn="base">
              <a:lnSpc>
                <a:spcPct val="110000"/>
              </a:lnSpc>
              <a:spcBef>
                <a:spcPct val="0"/>
              </a:spcBef>
              <a:spcAft>
                <a:spcPct val="0"/>
              </a:spcAft>
              <a:defRPr/>
            </a:pPr>
            <a:r>
              <a:rPr kumimoji="0" lang="ja-JP" altLang="en-US" sz="1100" b="1" kern="0" dirty="0">
                <a:solidFill>
                  <a:srgbClr val="000000"/>
                </a:solidFill>
                <a:latin typeface="メイリオ" panose="020B0604030504040204" pitchFamily="50" charset="-128"/>
                <a:ea typeface="メイリオ" panose="020B0604030504040204" pitchFamily="50" charset="-128"/>
              </a:rPr>
              <a:t>   （２）チャリティパートナーの活動紹介等</a:t>
            </a:r>
            <a:endParaRPr kumimoji="0" lang="en-US" altLang="ja-JP" sz="1100" b="1" kern="0" dirty="0">
              <a:solidFill>
                <a:srgbClr val="000000"/>
              </a:solidFill>
              <a:latin typeface="メイリオ" panose="020B0604030504040204" pitchFamily="50" charset="-128"/>
              <a:ea typeface="メイリオ" panose="020B0604030504040204" pitchFamily="50" charset="-128"/>
            </a:endParaRPr>
          </a:p>
          <a:p>
            <a:pPr defTabSz="914400" fontAlgn="base">
              <a:lnSpc>
                <a:spcPct val="110000"/>
              </a:lnSpc>
              <a:spcBef>
                <a:spcPct val="0"/>
              </a:spcBef>
              <a:spcAft>
                <a:spcPct val="0"/>
              </a:spcAft>
              <a:defRPr/>
            </a:pPr>
            <a:r>
              <a:rPr kumimoji="0" lang="ja-JP" altLang="en-US" sz="1100" kern="0" dirty="0">
                <a:solidFill>
                  <a:srgbClr val="000000"/>
                </a:solidFill>
                <a:latin typeface="メイリオ" panose="020B0604030504040204" pitchFamily="50" charset="-128"/>
                <a:ea typeface="メイリオ" panose="020B0604030504040204" pitchFamily="50" charset="-128"/>
              </a:rPr>
              <a:t>　           希望する団体はマラソン</a:t>
            </a:r>
            <a:r>
              <a:rPr kumimoji="0" lang="en-US" altLang="ja-JP" sz="1100" kern="0" dirty="0">
                <a:solidFill>
                  <a:srgbClr val="000000"/>
                </a:solidFill>
                <a:latin typeface="メイリオ" panose="020B0604030504040204" pitchFamily="50" charset="-128"/>
                <a:ea typeface="メイリオ" panose="020B0604030504040204" pitchFamily="50" charset="-128"/>
              </a:rPr>
              <a:t>EXPO</a:t>
            </a:r>
            <a:r>
              <a:rPr kumimoji="0" lang="ja-JP" altLang="en-US" sz="1100" kern="0" dirty="0">
                <a:solidFill>
                  <a:srgbClr val="000000"/>
                </a:solidFill>
                <a:latin typeface="メイリオ" panose="020B0604030504040204" pitchFamily="50" charset="-128"/>
                <a:ea typeface="メイリオ" panose="020B0604030504040204" pitchFamily="50" charset="-128"/>
              </a:rPr>
              <a:t>会場内のチャリティブースを通じて、自らの団体の</a:t>
            </a:r>
            <a:endParaRPr kumimoji="0" lang="en-US" altLang="ja-JP" sz="1100" kern="0" dirty="0">
              <a:solidFill>
                <a:srgbClr val="000000"/>
              </a:solidFill>
              <a:latin typeface="メイリオ" panose="020B0604030504040204" pitchFamily="50" charset="-128"/>
              <a:ea typeface="メイリオ" panose="020B0604030504040204" pitchFamily="50" charset="-128"/>
            </a:endParaRPr>
          </a:p>
          <a:p>
            <a:pPr defTabSz="914400" fontAlgn="base">
              <a:lnSpc>
                <a:spcPct val="110000"/>
              </a:lnSpc>
              <a:spcBef>
                <a:spcPct val="0"/>
              </a:spcBef>
              <a:spcAft>
                <a:spcPct val="0"/>
              </a:spcAft>
              <a:defRPr/>
            </a:pPr>
            <a:r>
              <a:rPr kumimoji="0" lang="ja-JP" altLang="en-US" sz="1100" kern="0" dirty="0">
                <a:solidFill>
                  <a:srgbClr val="000000"/>
                </a:solidFill>
                <a:latin typeface="メイリオ" panose="020B0604030504040204" pitchFamily="50" charset="-128"/>
                <a:ea typeface="メイリオ" panose="020B0604030504040204" pitchFamily="50" charset="-128"/>
              </a:rPr>
              <a:t>　　　　活動紹介やランナーとの交流を図ることができます（予定）。</a:t>
            </a:r>
          </a:p>
          <a:p>
            <a:pPr defTabSz="914400" fontAlgn="base">
              <a:lnSpc>
                <a:spcPct val="110000"/>
              </a:lnSpc>
              <a:spcBef>
                <a:spcPct val="0"/>
              </a:spcBef>
              <a:spcAft>
                <a:spcPct val="0"/>
              </a:spcAft>
              <a:defRPr/>
            </a:pPr>
            <a:endParaRPr kumimoji="0" lang="en-US" altLang="ja-JP" sz="1100" kern="0" dirty="0">
              <a:solidFill>
                <a:srgbClr val="000000"/>
              </a:solidFill>
              <a:latin typeface="メイリオ" panose="020B0604030504040204" pitchFamily="50" charset="-128"/>
              <a:ea typeface="メイリオ" panose="020B0604030504040204" pitchFamily="50" charset="-128"/>
            </a:endParaRPr>
          </a:p>
          <a:p>
            <a:pPr defTabSz="914400" fontAlgn="base">
              <a:lnSpc>
                <a:spcPct val="110000"/>
              </a:lnSpc>
              <a:spcBef>
                <a:spcPct val="0"/>
              </a:spcBef>
              <a:spcAft>
                <a:spcPct val="0"/>
              </a:spcAft>
              <a:defRPr/>
            </a:pPr>
            <a:r>
              <a:rPr kumimoji="0" lang="ja-JP" altLang="en-US" sz="1100" kern="0" dirty="0">
                <a:solidFill>
                  <a:srgbClr val="000000"/>
                </a:solidFill>
                <a:latin typeface="メイリオ" panose="020B0604030504040204" pitchFamily="50" charset="-128"/>
                <a:ea typeface="メイリオ" panose="020B0604030504040204" pitchFamily="50" charset="-128"/>
              </a:rPr>
              <a:t>　</a:t>
            </a:r>
          </a:p>
        </p:txBody>
      </p:sp>
    </p:spTree>
    <p:extLst>
      <p:ext uri="{BB962C8B-B14F-4D97-AF65-F5344CB8AC3E}">
        <p14:creationId xmlns:p14="http://schemas.microsoft.com/office/powerpoint/2010/main" val="4043362492"/>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1000" dirty="0">
            <a:latin typeface="ヒラギノ角ゴ Pro W3"/>
            <a:ea typeface="ヒラギノ角ゴ Pro W3"/>
            <a:cs typeface="ヒラギノ角ゴ Pro W3"/>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12424</TotalTime>
  <Words>4388</Words>
  <Application>Microsoft Office PowerPoint</Application>
  <PresentationFormat>A4 210 x 297 mm</PresentationFormat>
  <Paragraphs>436</Paragraphs>
  <Slides>12</Slides>
  <Notes>5</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12</vt:i4>
      </vt:variant>
    </vt:vector>
  </HeadingPairs>
  <TitlesOfParts>
    <vt:vector size="22" baseType="lpstr">
      <vt:lpstr>IPAexゴシック</vt:lpstr>
      <vt:lpstr>Meiryo UI</vt:lpstr>
      <vt:lpstr>ヒラギノ角ゴ ProN W6</vt:lpstr>
      <vt:lpstr>みんなの文字ゴStd L</vt:lpstr>
      <vt:lpstr>メイリオ</vt:lpstr>
      <vt:lpstr>游ゴシック</vt:lpstr>
      <vt:lpstr>游明朝</vt:lpstr>
      <vt:lpstr>Arial</vt:lpstr>
      <vt:lpstr>Calibri</vt:lpstr>
      <vt:lpstr>ホワイト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第11回寄附先団体公募 募集要項</dc:title>
  <dc:creator>大阪マラソン</dc:creator>
  <cp:lastModifiedBy>北野 祐紀</cp:lastModifiedBy>
  <cp:revision>744</cp:revision>
  <cp:lastPrinted>2026-04-14T00:33:37Z</cp:lastPrinted>
  <dcterms:created xsi:type="dcterms:W3CDTF">2015-05-09T06:12:50Z</dcterms:created>
  <dcterms:modified xsi:type="dcterms:W3CDTF">2026-04-30T05:05:15Z</dcterms:modified>
</cp:coreProperties>
</file>